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53" r:id="rId3"/>
    <p:sldId id="359" r:id="rId4"/>
    <p:sldId id="354" r:id="rId5"/>
    <p:sldId id="360" r:id="rId6"/>
    <p:sldId id="361" r:id="rId7"/>
    <p:sldId id="362" r:id="rId8"/>
    <p:sldId id="355" r:id="rId9"/>
    <p:sldId id="343" r:id="rId10"/>
    <p:sldId id="336" r:id="rId11"/>
    <p:sldId id="363" r:id="rId12"/>
    <p:sldId id="364" r:id="rId13"/>
    <p:sldId id="331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FF33CC"/>
    <a:srgbClr val="FFFFFF"/>
    <a:srgbClr val="FF00FF"/>
    <a:srgbClr val="9A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9F579-90A6-42B9-8DB3-11ACD189B5B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E9C45DE-23A8-4348-A5FC-1B6904A4A997}">
      <dgm:prSet phldrT="[Text]"/>
      <dgm:spPr/>
      <dgm:t>
        <a:bodyPr/>
        <a:lstStyle/>
        <a:p>
          <a:r>
            <a:rPr lang="lv-LV" dirty="0" smtClean="0"/>
            <a:t>Studiju</a:t>
          </a:r>
          <a:r>
            <a:rPr lang="lv-LV" baseline="0" dirty="0" smtClean="0"/>
            <a:t>  kursu un programmas izstrāde un realizācija, </a:t>
          </a:r>
        </a:p>
        <a:p>
          <a:r>
            <a:rPr lang="lv-LV" baseline="0" dirty="0" smtClean="0"/>
            <a:t>Nolikumu izstrāde </a:t>
          </a:r>
          <a:endParaRPr lang="lv-LV" dirty="0"/>
        </a:p>
      </dgm:t>
    </dgm:pt>
    <dgm:pt modelId="{6BD36EC0-56F5-4C03-9695-C6D715316674}" type="parTrans" cxnId="{BD6AE450-14D1-4736-BE92-153A935E000B}">
      <dgm:prSet/>
      <dgm:spPr/>
      <dgm:t>
        <a:bodyPr/>
        <a:lstStyle/>
        <a:p>
          <a:endParaRPr lang="lv-LV"/>
        </a:p>
      </dgm:t>
    </dgm:pt>
    <dgm:pt modelId="{1CE0A9E1-A5AA-4E06-9485-206FEFB66804}" type="sibTrans" cxnId="{BD6AE450-14D1-4736-BE92-153A935E000B}">
      <dgm:prSet/>
      <dgm:spPr/>
      <dgm:t>
        <a:bodyPr/>
        <a:lstStyle/>
        <a:p>
          <a:endParaRPr lang="lv-LV"/>
        </a:p>
      </dgm:t>
    </dgm:pt>
    <dgm:pt modelId="{938F6449-A510-403A-BA40-236DB141B6EC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dirty="0" smtClean="0"/>
            <a:t>Studentu aptaujas pēc katra kursa un beidzot programmu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dirty="0"/>
        </a:p>
      </dgm:t>
    </dgm:pt>
    <dgm:pt modelId="{28BC0683-8C37-41E8-A850-557F666F7AB9}" type="parTrans" cxnId="{23627E05-5964-4211-B3CB-DFA49487CE01}">
      <dgm:prSet/>
      <dgm:spPr/>
      <dgm:t>
        <a:bodyPr/>
        <a:lstStyle/>
        <a:p>
          <a:endParaRPr lang="lv-LV"/>
        </a:p>
      </dgm:t>
    </dgm:pt>
    <dgm:pt modelId="{E2C074D1-4254-40C9-9E0C-2D11C0796291}" type="sibTrans" cxnId="{23627E05-5964-4211-B3CB-DFA49487CE01}">
      <dgm:prSet/>
      <dgm:spPr/>
      <dgm:t>
        <a:bodyPr/>
        <a:lstStyle/>
        <a:p>
          <a:endParaRPr lang="lv-LV"/>
        </a:p>
      </dgm:t>
    </dgm:pt>
    <dgm:pt modelId="{DC2650E7-DA64-44BD-B60C-A290A6D964E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dirty="0" smtClean="0"/>
            <a:t>Ikgadējs pašnovērtējuma ziņojums, kurā tiek piefiksētas izmaiņas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dirty="0"/>
        </a:p>
      </dgm:t>
    </dgm:pt>
    <dgm:pt modelId="{431055AD-22A6-4852-9892-F7589FD40DCF}" type="parTrans" cxnId="{F61F7F1B-D4E0-4A21-A011-0FBF8042B6AC}">
      <dgm:prSet/>
      <dgm:spPr/>
      <dgm:t>
        <a:bodyPr/>
        <a:lstStyle/>
        <a:p>
          <a:endParaRPr lang="lv-LV"/>
        </a:p>
      </dgm:t>
    </dgm:pt>
    <dgm:pt modelId="{79C236E6-3EDD-41CA-96A1-DC41BE1C412D}" type="sibTrans" cxnId="{F61F7F1B-D4E0-4A21-A011-0FBF8042B6AC}">
      <dgm:prSet/>
      <dgm:spPr/>
      <dgm:t>
        <a:bodyPr/>
        <a:lstStyle/>
        <a:p>
          <a:endParaRPr lang="lv-LV"/>
        </a:p>
      </dgm:t>
    </dgm:pt>
    <dgm:pt modelId="{B8730837-6B6C-43F2-AEEE-DACEFEBA8728}">
      <dgm:prSet phldrT="[Text]"/>
      <dgm:spPr/>
      <dgm:t>
        <a:bodyPr/>
        <a:lstStyle/>
        <a:p>
          <a:r>
            <a:rPr lang="lv-LV" dirty="0" smtClean="0"/>
            <a:t>Apspriež un apstiprina  fakultātes dome un studiju  padome</a:t>
          </a:r>
          <a:endParaRPr lang="lv-LV" dirty="0"/>
        </a:p>
      </dgm:t>
    </dgm:pt>
    <dgm:pt modelId="{89C15813-7139-492D-B45E-0A8991A7ACA8}" type="parTrans" cxnId="{4B05A831-FD94-42EB-97E9-68128F373768}">
      <dgm:prSet/>
      <dgm:spPr/>
      <dgm:t>
        <a:bodyPr/>
        <a:lstStyle/>
        <a:p>
          <a:endParaRPr lang="lv-LV"/>
        </a:p>
      </dgm:t>
    </dgm:pt>
    <dgm:pt modelId="{14D81C3F-367C-4254-BD28-11426F4E4B8D}" type="sibTrans" cxnId="{4B05A831-FD94-42EB-97E9-68128F373768}">
      <dgm:prSet/>
      <dgm:spPr/>
      <dgm:t>
        <a:bodyPr/>
        <a:lstStyle/>
        <a:p>
          <a:endParaRPr lang="lv-LV"/>
        </a:p>
      </dgm:t>
    </dgm:pt>
    <dgm:pt modelId="{E85E7D65-CBF8-496C-AD4B-58C8C28C54DF}">
      <dgm:prSet phldrT="[Text]"/>
      <dgm:spPr/>
      <dgm:t>
        <a:bodyPr/>
        <a:lstStyle/>
        <a:p>
          <a:r>
            <a:rPr lang="lv-LV" dirty="0" smtClean="0"/>
            <a:t>Apstiprina Senāts</a:t>
          </a:r>
          <a:endParaRPr lang="lv-LV" dirty="0"/>
        </a:p>
      </dgm:t>
    </dgm:pt>
    <dgm:pt modelId="{EBBBFBE5-0E31-48DD-8432-2AD85DEC0A8D}" type="parTrans" cxnId="{C7C86AFB-1C12-49D6-90F4-BDFD25BEECD8}">
      <dgm:prSet/>
      <dgm:spPr/>
      <dgm:t>
        <a:bodyPr/>
        <a:lstStyle/>
        <a:p>
          <a:endParaRPr lang="lv-LV"/>
        </a:p>
      </dgm:t>
    </dgm:pt>
    <dgm:pt modelId="{05649D9F-CA1B-478C-9B60-6028305B505A}" type="sibTrans" cxnId="{C7C86AFB-1C12-49D6-90F4-BDFD25BEECD8}">
      <dgm:prSet/>
      <dgm:spPr/>
      <dgm:t>
        <a:bodyPr/>
        <a:lstStyle/>
        <a:p>
          <a:endParaRPr lang="lv-LV"/>
        </a:p>
      </dgm:t>
    </dgm:pt>
    <dgm:pt modelId="{339EC87B-F062-4C89-9D16-4FD10940EA37}" type="pres">
      <dgm:prSet presAssocID="{6C19F579-90A6-42B9-8DB3-11ACD189B5BD}" presName="cycle" presStyleCnt="0">
        <dgm:presLayoutVars>
          <dgm:dir/>
          <dgm:resizeHandles val="exact"/>
        </dgm:presLayoutVars>
      </dgm:prSet>
      <dgm:spPr/>
    </dgm:pt>
    <dgm:pt modelId="{EFE07B78-43EF-4A7F-9232-D73A27B9BFFE}" type="pres">
      <dgm:prSet presAssocID="{BE9C45DE-23A8-4348-A5FC-1B6904A4A997}" presName="node" presStyleLbl="node1" presStyleIdx="0" presStyleCnt="5" custScaleY="163923" custRadScaleRad="95035" custRadScaleInc="-1571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BB9F525-592F-4FD4-BCBC-B2A8D2F6D091}" type="pres">
      <dgm:prSet presAssocID="{BE9C45DE-23A8-4348-A5FC-1B6904A4A997}" presName="spNode" presStyleCnt="0"/>
      <dgm:spPr/>
    </dgm:pt>
    <dgm:pt modelId="{2C718649-4865-4F70-A420-ED11C084BCD1}" type="pres">
      <dgm:prSet presAssocID="{1CE0A9E1-A5AA-4E06-9485-206FEFB66804}" presName="sibTrans" presStyleLbl="sibTrans1D1" presStyleIdx="0" presStyleCnt="5"/>
      <dgm:spPr/>
    </dgm:pt>
    <dgm:pt modelId="{D69EF949-E31F-415C-B52A-9289CA20507F}" type="pres">
      <dgm:prSet presAssocID="{938F6449-A510-403A-BA40-236DB141B6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C04E155-EC6F-42A1-828B-B2D523275FD9}" type="pres">
      <dgm:prSet presAssocID="{938F6449-A510-403A-BA40-236DB141B6EC}" presName="spNode" presStyleCnt="0"/>
      <dgm:spPr/>
    </dgm:pt>
    <dgm:pt modelId="{E7C0BED9-0A48-409C-8ADF-608113C97CAF}" type="pres">
      <dgm:prSet presAssocID="{E2C074D1-4254-40C9-9E0C-2D11C0796291}" presName="sibTrans" presStyleLbl="sibTrans1D1" presStyleIdx="1" presStyleCnt="5"/>
      <dgm:spPr/>
    </dgm:pt>
    <dgm:pt modelId="{D4FFCF55-5674-4EA0-A955-CB8C6654CA46}" type="pres">
      <dgm:prSet presAssocID="{DC2650E7-DA64-44BD-B60C-A290A6D964E3}" presName="node" presStyleLbl="node1" presStyleIdx="2" presStyleCnt="5" custRadScaleRad="94169" custRadScaleInc="-17754">
        <dgm:presLayoutVars>
          <dgm:bulletEnabled val="1"/>
        </dgm:presLayoutVars>
      </dgm:prSet>
      <dgm:spPr/>
    </dgm:pt>
    <dgm:pt modelId="{4053BF1D-3929-4DCF-8ECD-074DC2608509}" type="pres">
      <dgm:prSet presAssocID="{DC2650E7-DA64-44BD-B60C-A290A6D964E3}" presName="spNode" presStyleCnt="0"/>
      <dgm:spPr/>
    </dgm:pt>
    <dgm:pt modelId="{84667A80-258D-4616-8F58-F8D962774046}" type="pres">
      <dgm:prSet presAssocID="{79C236E6-3EDD-41CA-96A1-DC41BE1C412D}" presName="sibTrans" presStyleLbl="sibTrans1D1" presStyleIdx="2" presStyleCnt="5"/>
      <dgm:spPr/>
    </dgm:pt>
    <dgm:pt modelId="{B7618BF7-2632-4F49-8ABF-C901F2134AC0}" type="pres">
      <dgm:prSet presAssocID="{B8730837-6B6C-43F2-AEEE-DACEFEBA87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40F47CE-063C-4AA1-A5E9-D2C1817DA6B0}" type="pres">
      <dgm:prSet presAssocID="{B8730837-6B6C-43F2-AEEE-DACEFEBA8728}" presName="spNode" presStyleCnt="0"/>
      <dgm:spPr/>
    </dgm:pt>
    <dgm:pt modelId="{58F77E14-A2CE-4235-8D3E-86DDB75AB6DC}" type="pres">
      <dgm:prSet presAssocID="{14D81C3F-367C-4254-BD28-11426F4E4B8D}" presName="sibTrans" presStyleLbl="sibTrans1D1" presStyleIdx="3" presStyleCnt="5"/>
      <dgm:spPr/>
    </dgm:pt>
    <dgm:pt modelId="{471825A8-AD49-4537-BC95-C5CF701C226A}" type="pres">
      <dgm:prSet presAssocID="{E85E7D65-CBF8-496C-AD4B-58C8C28C54D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AD40AAE-25AB-4A70-9785-2C8660EAD698}" type="pres">
      <dgm:prSet presAssocID="{E85E7D65-CBF8-496C-AD4B-58C8C28C54DF}" presName="spNode" presStyleCnt="0"/>
      <dgm:spPr/>
    </dgm:pt>
    <dgm:pt modelId="{3BD76166-DD32-481F-827E-31E3AF2CCF46}" type="pres">
      <dgm:prSet presAssocID="{05649D9F-CA1B-478C-9B60-6028305B505A}" presName="sibTrans" presStyleLbl="sibTrans1D1" presStyleIdx="4" presStyleCnt="5"/>
      <dgm:spPr/>
    </dgm:pt>
  </dgm:ptLst>
  <dgm:cxnLst>
    <dgm:cxn modelId="{22D44D61-C05C-417A-AFC7-8F4C666B6E42}" type="presOf" srcId="{BE9C45DE-23A8-4348-A5FC-1B6904A4A997}" destId="{EFE07B78-43EF-4A7F-9232-D73A27B9BFFE}" srcOrd="0" destOrd="0" presId="urn:microsoft.com/office/officeart/2005/8/layout/cycle5"/>
    <dgm:cxn modelId="{B5EEEE9E-8D30-4032-96FF-88AF7363D1EF}" type="presOf" srcId="{1CE0A9E1-A5AA-4E06-9485-206FEFB66804}" destId="{2C718649-4865-4F70-A420-ED11C084BCD1}" srcOrd="0" destOrd="0" presId="urn:microsoft.com/office/officeart/2005/8/layout/cycle5"/>
    <dgm:cxn modelId="{45E93723-37D3-4FC6-B8D0-EF19694D6D52}" type="presOf" srcId="{05649D9F-CA1B-478C-9B60-6028305B505A}" destId="{3BD76166-DD32-481F-827E-31E3AF2CCF46}" srcOrd="0" destOrd="0" presId="urn:microsoft.com/office/officeart/2005/8/layout/cycle5"/>
    <dgm:cxn modelId="{5248546F-9B83-4C12-8AEC-C784AD1C31B6}" type="presOf" srcId="{14D81C3F-367C-4254-BD28-11426F4E4B8D}" destId="{58F77E14-A2CE-4235-8D3E-86DDB75AB6DC}" srcOrd="0" destOrd="0" presId="urn:microsoft.com/office/officeart/2005/8/layout/cycle5"/>
    <dgm:cxn modelId="{95B6AA80-D27B-4AB4-860B-DE4AA06253BF}" type="presOf" srcId="{6C19F579-90A6-42B9-8DB3-11ACD189B5BD}" destId="{339EC87B-F062-4C89-9D16-4FD10940EA37}" srcOrd="0" destOrd="0" presId="urn:microsoft.com/office/officeart/2005/8/layout/cycle5"/>
    <dgm:cxn modelId="{82BA5384-5746-4D86-BB2C-1720138F7F87}" type="presOf" srcId="{938F6449-A510-403A-BA40-236DB141B6EC}" destId="{D69EF949-E31F-415C-B52A-9289CA20507F}" srcOrd="0" destOrd="0" presId="urn:microsoft.com/office/officeart/2005/8/layout/cycle5"/>
    <dgm:cxn modelId="{D64D3B25-2651-4EBD-B6E2-7910687ABB32}" type="presOf" srcId="{E85E7D65-CBF8-496C-AD4B-58C8C28C54DF}" destId="{471825A8-AD49-4537-BC95-C5CF701C226A}" srcOrd="0" destOrd="0" presId="urn:microsoft.com/office/officeart/2005/8/layout/cycle5"/>
    <dgm:cxn modelId="{C7C86AFB-1C12-49D6-90F4-BDFD25BEECD8}" srcId="{6C19F579-90A6-42B9-8DB3-11ACD189B5BD}" destId="{E85E7D65-CBF8-496C-AD4B-58C8C28C54DF}" srcOrd="4" destOrd="0" parTransId="{EBBBFBE5-0E31-48DD-8432-2AD85DEC0A8D}" sibTransId="{05649D9F-CA1B-478C-9B60-6028305B505A}"/>
    <dgm:cxn modelId="{0A0152E4-0069-4B99-A9F0-42DEA09DBE6C}" type="presOf" srcId="{79C236E6-3EDD-41CA-96A1-DC41BE1C412D}" destId="{84667A80-258D-4616-8F58-F8D962774046}" srcOrd="0" destOrd="0" presId="urn:microsoft.com/office/officeart/2005/8/layout/cycle5"/>
    <dgm:cxn modelId="{AD1FBD7D-2703-401E-8977-5264A3A054CA}" type="presOf" srcId="{B8730837-6B6C-43F2-AEEE-DACEFEBA8728}" destId="{B7618BF7-2632-4F49-8ABF-C901F2134AC0}" srcOrd="0" destOrd="0" presId="urn:microsoft.com/office/officeart/2005/8/layout/cycle5"/>
    <dgm:cxn modelId="{7B600909-9855-4AF7-A424-EC2F84199B48}" type="presOf" srcId="{E2C074D1-4254-40C9-9E0C-2D11C0796291}" destId="{E7C0BED9-0A48-409C-8ADF-608113C97CAF}" srcOrd="0" destOrd="0" presId="urn:microsoft.com/office/officeart/2005/8/layout/cycle5"/>
    <dgm:cxn modelId="{4B05A831-FD94-42EB-97E9-68128F373768}" srcId="{6C19F579-90A6-42B9-8DB3-11ACD189B5BD}" destId="{B8730837-6B6C-43F2-AEEE-DACEFEBA8728}" srcOrd="3" destOrd="0" parTransId="{89C15813-7139-492D-B45E-0A8991A7ACA8}" sibTransId="{14D81C3F-367C-4254-BD28-11426F4E4B8D}"/>
    <dgm:cxn modelId="{F61F7F1B-D4E0-4A21-A011-0FBF8042B6AC}" srcId="{6C19F579-90A6-42B9-8DB3-11ACD189B5BD}" destId="{DC2650E7-DA64-44BD-B60C-A290A6D964E3}" srcOrd="2" destOrd="0" parTransId="{431055AD-22A6-4852-9892-F7589FD40DCF}" sibTransId="{79C236E6-3EDD-41CA-96A1-DC41BE1C412D}"/>
    <dgm:cxn modelId="{23627E05-5964-4211-B3CB-DFA49487CE01}" srcId="{6C19F579-90A6-42B9-8DB3-11ACD189B5BD}" destId="{938F6449-A510-403A-BA40-236DB141B6EC}" srcOrd="1" destOrd="0" parTransId="{28BC0683-8C37-41E8-A850-557F666F7AB9}" sibTransId="{E2C074D1-4254-40C9-9E0C-2D11C0796291}"/>
    <dgm:cxn modelId="{BD6AE450-14D1-4736-BE92-153A935E000B}" srcId="{6C19F579-90A6-42B9-8DB3-11ACD189B5BD}" destId="{BE9C45DE-23A8-4348-A5FC-1B6904A4A997}" srcOrd="0" destOrd="0" parTransId="{6BD36EC0-56F5-4C03-9695-C6D715316674}" sibTransId="{1CE0A9E1-A5AA-4E06-9485-206FEFB66804}"/>
    <dgm:cxn modelId="{DA23E120-DABE-4A52-95EB-0435B440ACBF}" type="presOf" srcId="{DC2650E7-DA64-44BD-B60C-A290A6D964E3}" destId="{D4FFCF55-5674-4EA0-A955-CB8C6654CA46}" srcOrd="0" destOrd="0" presId="urn:microsoft.com/office/officeart/2005/8/layout/cycle5"/>
    <dgm:cxn modelId="{A3C38175-4264-476C-A150-49B64922E4B4}" type="presParOf" srcId="{339EC87B-F062-4C89-9D16-4FD10940EA37}" destId="{EFE07B78-43EF-4A7F-9232-D73A27B9BFFE}" srcOrd="0" destOrd="0" presId="urn:microsoft.com/office/officeart/2005/8/layout/cycle5"/>
    <dgm:cxn modelId="{127896A7-7C10-40DD-9F98-7FA766DB7C14}" type="presParOf" srcId="{339EC87B-F062-4C89-9D16-4FD10940EA37}" destId="{7BB9F525-592F-4FD4-BCBC-B2A8D2F6D091}" srcOrd="1" destOrd="0" presId="urn:microsoft.com/office/officeart/2005/8/layout/cycle5"/>
    <dgm:cxn modelId="{61D83AE0-52D7-463D-A69E-92B2C9446A36}" type="presParOf" srcId="{339EC87B-F062-4C89-9D16-4FD10940EA37}" destId="{2C718649-4865-4F70-A420-ED11C084BCD1}" srcOrd="2" destOrd="0" presId="urn:microsoft.com/office/officeart/2005/8/layout/cycle5"/>
    <dgm:cxn modelId="{88FF4766-A79D-4551-A964-971CFD2AD205}" type="presParOf" srcId="{339EC87B-F062-4C89-9D16-4FD10940EA37}" destId="{D69EF949-E31F-415C-B52A-9289CA20507F}" srcOrd="3" destOrd="0" presId="urn:microsoft.com/office/officeart/2005/8/layout/cycle5"/>
    <dgm:cxn modelId="{3CC69C58-24FE-4026-814F-21ABD7F3C7A2}" type="presParOf" srcId="{339EC87B-F062-4C89-9D16-4FD10940EA37}" destId="{EC04E155-EC6F-42A1-828B-B2D523275FD9}" srcOrd="4" destOrd="0" presId="urn:microsoft.com/office/officeart/2005/8/layout/cycle5"/>
    <dgm:cxn modelId="{2C0A446F-764A-458B-BD68-E48B255EA70F}" type="presParOf" srcId="{339EC87B-F062-4C89-9D16-4FD10940EA37}" destId="{E7C0BED9-0A48-409C-8ADF-608113C97CAF}" srcOrd="5" destOrd="0" presId="urn:microsoft.com/office/officeart/2005/8/layout/cycle5"/>
    <dgm:cxn modelId="{64D18F24-3955-44CA-9C5E-2FD1EB1E292B}" type="presParOf" srcId="{339EC87B-F062-4C89-9D16-4FD10940EA37}" destId="{D4FFCF55-5674-4EA0-A955-CB8C6654CA46}" srcOrd="6" destOrd="0" presId="urn:microsoft.com/office/officeart/2005/8/layout/cycle5"/>
    <dgm:cxn modelId="{6F1945F6-6ECF-4C4D-AB20-F357EF106F2E}" type="presParOf" srcId="{339EC87B-F062-4C89-9D16-4FD10940EA37}" destId="{4053BF1D-3929-4DCF-8ECD-074DC2608509}" srcOrd="7" destOrd="0" presId="urn:microsoft.com/office/officeart/2005/8/layout/cycle5"/>
    <dgm:cxn modelId="{1D764E5B-0BE9-4677-9848-C89A0E8F1F98}" type="presParOf" srcId="{339EC87B-F062-4C89-9D16-4FD10940EA37}" destId="{84667A80-258D-4616-8F58-F8D962774046}" srcOrd="8" destOrd="0" presId="urn:microsoft.com/office/officeart/2005/8/layout/cycle5"/>
    <dgm:cxn modelId="{F9E6C651-8643-4C7B-88BE-3B67982008CC}" type="presParOf" srcId="{339EC87B-F062-4C89-9D16-4FD10940EA37}" destId="{B7618BF7-2632-4F49-8ABF-C901F2134AC0}" srcOrd="9" destOrd="0" presId="urn:microsoft.com/office/officeart/2005/8/layout/cycle5"/>
    <dgm:cxn modelId="{A302695B-EE0C-42D9-A772-ECEF6264A2EC}" type="presParOf" srcId="{339EC87B-F062-4C89-9D16-4FD10940EA37}" destId="{F40F47CE-063C-4AA1-A5E9-D2C1817DA6B0}" srcOrd="10" destOrd="0" presId="urn:microsoft.com/office/officeart/2005/8/layout/cycle5"/>
    <dgm:cxn modelId="{4DBB07DD-F977-47D5-92AE-D32BCD1DE6FE}" type="presParOf" srcId="{339EC87B-F062-4C89-9D16-4FD10940EA37}" destId="{58F77E14-A2CE-4235-8D3E-86DDB75AB6DC}" srcOrd="11" destOrd="0" presId="urn:microsoft.com/office/officeart/2005/8/layout/cycle5"/>
    <dgm:cxn modelId="{6A1CDE53-D964-45D3-89C1-667EBFAFDEA2}" type="presParOf" srcId="{339EC87B-F062-4C89-9D16-4FD10940EA37}" destId="{471825A8-AD49-4537-BC95-C5CF701C226A}" srcOrd="12" destOrd="0" presId="urn:microsoft.com/office/officeart/2005/8/layout/cycle5"/>
    <dgm:cxn modelId="{D652B384-1B49-4C2E-8D74-22BADF8107C7}" type="presParOf" srcId="{339EC87B-F062-4C89-9D16-4FD10940EA37}" destId="{8AD40AAE-25AB-4A70-9785-2C8660EAD698}" srcOrd="13" destOrd="0" presId="urn:microsoft.com/office/officeart/2005/8/layout/cycle5"/>
    <dgm:cxn modelId="{7F45B479-F017-4459-808C-013021FAD4D7}" type="presParOf" srcId="{339EC87B-F062-4C89-9D16-4FD10940EA37}" destId="{3BD76166-DD32-481F-827E-31E3AF2CCF4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07B78-43EF-4A7F-9232-D73A27B9BFFE}">
      <dsp:nvSpPr>
        <dsp:cNvPr id="0" name=""/>
        <dsp:cNvSpPr/>
      </dsp:nvSpPr>
      <dsp:spPr>
        <a:xfrm>
          <a:off x="3250701" y="-53835"/>
          <a:ext cx="1486792" cy="158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/>
            <a:t>Studiju</a:t>
          </a:r>
          <a:r>
            <a:rPr lang="lv-LV" sz="1000" kern="1200" baseline="0" dirty="0" smtClean="0"/>
            <a:t>  kursu un programmas izstrāde un realizācija,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baseline="0" dirty="0" smtClean="0"/>
            <a:t>Nolikumu izstrāde </a:t>
          </a:r>
          <a:endParaRPr lang="lv-LV" sz="1000" kern="1200" dirty="0"/>
        </a:p>
      </dsp:txBody>
      <dsp:txXfrm>
        <a:off x="3323280" y="18744"/>
        <a:ext cx="1341634" cy="1439019"/>
      </dsp:txXfrm>
    </dsp:sp>
    <dsp:sp modelId="{2C718649-4865-4F70-A420-ED11C084BCD1}">
      <dsp:nvSpPr>
        <dsp:cNvPr id="0" name=""/>
        <dsp:cNvSpPr/>
      </dsp:nvSpPr>
      <dsp:spPr>
        <a:xfrm>
          <a:off x="2280758" y="77032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78045" y="150140"/>
              </a:moveTo>
              <a:arcTo wR="1931434" hR="1931434" stAng="17564431" swAng="12860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EF949-E31F-415C-B52A-9289CA20507F}">
      <dsp:nvSpPr>
        <dsp:cNvPr id="0" name=""/>
        <dsp:cNvSpPr/>
      </dsp:nvSpPr>
      <dsp:spPr>
        <a:xfrm>
          <a:off x="5208306" y="148976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000" kern="1200" dirty="0" smtClean="0"/>
            <a:t>Studentu aptaujas pēc katra kursa un beidzot programmu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000" kern="1200" dirty="0"/>
        </a:p>
      </dsp:txBody>
      <dsp:txXfrm>
        <a:off x="5255482" y="1536940"/>
        <a:ext cx="1392440" cy="872063"/>
      </dsp:txXfrm>
    </dsp:sp>
    <dsp:sp modelId="{E7C0BED9-0A48-409C-8ADF-608113C97CAF}">
      <dsp:nvSpPr>
        <dsp:cNvPr id="0" name=""/>
        <dsp:cNvSpPr/>
      </dsp:nvSpPr>
      <dsp:spPr>
        <a:xfrm>
          <a:off x="2182313" y="430654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38120" y="2239627"/>
              </a:moveTo>
              <a:arcTo wR="1931434" hR="1931434" stAng="550906" swAng="1175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FCF55-5674-4EA0-A955-CB8C6654CA46}">
      <dsp:nvSpPr>
        <dsp:cNvPr id="0" name=""/>
        <dsp:cNvSpPr/>
      </dsp:nvSpPr>
      <dsp:spPr>
        <a:xfrm>
          <a:off x="4546847" y="3474562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000" kern="1200" dirty="0" smtClean="0"/>
            <a:t>Ikgadējs pašnovērtējuma ziņojums, kurā tiek piefiksētas izmaiņas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000" kern="1200" dirty="0"/>
        </a:p>
      </dsp:txBody>
      <dsp:txXfrm>
        <a:off x="4594023" y="3521738"/>
        <a:ext cx="1392440" cy="872063"/>
      </dsp:txXfrm>
    </dsp:sp>
    <dsp:sp modelId="{84667A80-258D-4616-8F58-F8D962774046}">
      <dsp:nvSpPr>
        <dsp:cNvPr id="0" name=""/>
        <dsp:cNvSpPr/>
      </dsp:nvSpPr>
      <dsp:spPr>
        <a:xfrm>
          <a:off x="1921647" y="602602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467279" y="3787049"/>
              </a:moveTo>
              <a:arcTo wR="1931434" hR="1931434" stAng="4433573" swAng="9016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18BF7-2632-4F49-8ABF-C901F2134AC0}">
      <dsp:nvSpPr>
        <dsp:cNvPr id="0" name=""/>
        <dsp:cNvSpPr/>
      </dsp:nvSpPr>
      <dsp:spPr>
        <a:xfrm>
          <a:off x="2236135" y="364917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/>
            <a:t>Apspriež un apstiprina  fakultātes dome un studiju  padome</a:t>
          </a:r>
          <a:endParaRPr lang="lv-LV" sz="1000" kern="1200" dirty="0"/>
        </a:p>
      </dsp:txBody>
      <dsp:txXfrm>
        <a:off x="2283311" y="3696349"/>
        <a:ext cx="1392440" cy="872063"/>
      </dsp:txXfrm>
    </dsp:sp>
    <dsp:sp modelId="{58F77E14-A2CE-4235-8D3E-86DDB75AB6DC}">
      <dsp:nvSpPr>
        <dsp:cNvPr id="0" name=""/>
        <dsp:cNvSpPr/>
      </dsp:nvSpPr>
      <dsp:spPr>
        <a:xfrm>
          <a:off x="2183365" y="638384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825A8-AD49-4537-BC95-C5CF701C226A}">
      <dsp:nvSpPr>
        <dsp:cNvPr id="0" name=""/>
        <dsp:cNvSpPr/>
      </dsp:nvSpPr>
      <dsp:spPr>
        <a:xfrm>
          <a:off x="1534500" y="148976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/>
            <a:t>Apstiprina Senāts</a:t>
          </a:r>
          <a:endParaRPr lang="lv-LV" sz="1000" kern="1200" dirty="0"/>
        </a:p>
      </dsp:txBody>
      <dsp:txXfrm>
        <a:off x="1581676" y="1536940"/>
        <a:ext cx="1392440" cy="872063"/>
      </dsp:txXfrm>
    </dsp:sp>
    <dsp:sp modelId="{3BD76166-DD32-481F-827E-31E3AF2CCF46}">
      <dsp:nvSpPr>
        <dsp:cNvPr id="0" name=""/>
        <dsp:cNvSpPr/>
      </dsp:nvSpPr>
      <dsp:spPr>
        <a:xfrm>
          <a:off x="2058906" y="803160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578831" y="552701"/>
              </a:moveTo>
              <a:arcTo wR="1931434" hR="1931434" stAng="13532887" swAng="9909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BE4F7-8907-46C0-A27F-9C2622BC8168}" type="datetimeFigureOut">
              <a:rPr lang="lv-LV" smtClean="0"/>
              <a:t>29.11.2015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0AB68-D7CA-4D75-9424-A642950EEA3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281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0AB68-D7CA-4D75-9424-A642950EEA35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011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Reģionu augstskolu uzdevums ir dublēt Rīgu, lai nodrošinātu</a:t>
            </a:r>
            <a:r>
              <a:rPr lang="lv-LV" baseline="0" dirty="0" smtClean="0"/>
              <a:t> iedzīvotāju vajadzības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0AB68-D7CA-4D75-9424-A642950EEA35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023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0AB68-D7CA-4D75-9424-A642950EEA35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077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E51D-EF51-4452-9D77-B4824DA88DF8}" type="datetime1">
              <a:rPr lang="lv-LV" smtClean="0"/>
              <a:t>29.11.2015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FBC1-4D59-485A-BD4D-F0F8626F7616}" type="datetime1">
              <a:rPr lang="lv-LV" smtClean="0"/>
              <a:t>29.11.2015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8121-F688-44F3-95B3-7299BCB1440A}" type="datetime1">
              <a:rPr lang="lv-LV" smtClean="0"/>
              <a:t>29.11.2015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7CBB-0719-4FD7-B8A0-AFD149F0D0B4}" type="datetime1">
              <a:rPr lang="lv-LV" smtClean="0"/>
              <a:t>29.11.2015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436-8421-4EC1-BA0B-87AF6011173C}" type="datetime1">
              <a:rPr lang="lv-LV" smtClean="0"/>
              <a:t>29.11.2015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573F-01F0-49CC-AA1F-8CC64798B0C5}" type="datetime1">
              <a:rPr lang="lv-LV" smtClean="0"/>
              <a:t>29.11.2015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710-E4AC-45BE-B72F-8F43D74EEA87}" type="datetime1">
              <a:rPr lang="lv-LV" smtClean="0"/>
              <a:t>29.11.2015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7F77-BC17-4D5F-99AE-C222DBC9EA1D}" type="datetime1">
              <a:rPr lang="lv-LV" smtClean="0"/>
              <a:t>29.11.2015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A75-F152-4545-8576-C1507A3AC794}" type="datetime1">
              <a:rPr lang="lv-LV" smtClean="0"/>
              <a:t>29.11.2015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8832-9624-405C-94BB-D06422EF5DA5}" type="datetime1">
              <a:rPr lang="lv-LV" smtClean="0"/>
              <a:t>29.11.2015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FA8F-B75F-463D-939A-591B29FB3346}" type="datetime1">
              <a:rPr lang="lv-LV" smtClean="0"/>
              <a:t>29.11.2015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C0BE-A211-4148-B7BA-2ECA0A2523A3}" type="datetime1">
              <a:rPr lang="lv-LV" smtClean="0"/>
              <a:t>29.11.2015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AE27-6CCF-476A-B500-74933593AD2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467" y="247796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lv-LV" sz="4800" dirty="0" smtClean="0"/>
              <a:t>EAIT kvalitātes nodrošināšana -  augstskolas perspektīva</a:t>
            </a:r>
            <a:r>
              <a:rPr lang="lv-LV" sz="4800" dirty="0"/>
              <a:t/>
            </a:r>
            <a:br>
              <a:rPr lang="lv-LV" sz="4800" dirty="0"/>
            </a:b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956" y="4266832"/>
            <a:ext cx="6400800" cy="936104"/>
          </a:xfrm>
        </p:spPr>
        <p:txBody>
          <a:bodyPr>
            <a:normAutofit fontScale="92500" lnSpcReduction="20000"/>
          </a:bodyPr>
          <a:lstStyle/>
          <a:p>
            <a:pPr marR="0"/>
            <a:r>
              <a:rPr lang="lv-LV" sz="2000" dirty="0" err="1" smtClean="0"/>
              <a:t>Asoc</a:t>
            </a:r>
            <a:r>
              <a:rPr lang="lv-LV" sz="2000" dirty="0" smtClean="0"/>
              <a:t>. </a:t>
            </a:r>
            <a:r>
              <a:rPr lang="lv-LV" sz="2000" dirty="0" err="1" smtClean="0"/>
              <a:t>Prof</a:t>
            </a:r>
            <a:r>
              <a:rPr lang="lv-LV" sz="2000" dirty="0" smtClean="0"/>
              <a:t>. Gita </a:t>
            </a:r>
            <a:r>
              <a:rPr lang="lv-LV" sz="2000" dirty="0" err="1" smtClean="0"/>
              <a:t>Rēvalde</a:t>
            </a:r>
            <a:endParaRPr lang="lv-LV" sz="2000" dirty="0" smtClean="0"/>
          </a:p>
          <a:p>
            <a:pPr marR="0"/>
            <a:r>
              <a:rPr lang="lv-LV" sz="2000" dirty="0" smtClean="0"/>
              <a:t>Rektore</a:t>
            </a:r>
            <a:endParaRPr lang="lv-LV" sz="2000" dirty="0" smtClean="0"/>
          </a:p>
          <a:p>
            <a:pPr marR="0"/>
            <a:r>
              <a:rPr lang="lv-LV" sz="2000" dirty="0" smtClean="0"/>
              <a:t>Ventspils Augstskola</a:t>
            </a: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b="1" cap="small" dirty="0"/>
              <a:t>EIROPAS AUGSTĀKĀS IZGLĪTĪBAS TELPAS ATTĪSTĪBA 2015-2018.  GADĀ UN KVALITĀTES NODROŠINĀŠANA TAJĀ </a:t>
            </a:r>
            <a:endParaRPr lang="lv-LV" dirty="0"/>
          </a:p>
        </p:txBody>
      </p:sp>
      <p:pic>
        <p:nvPicPr>
          <p:cNvPr id="5" name="Picture 11" descr="Gar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6756" y="4077072"/>
            <a:ext cx="1853362" cy="1315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292674"/>
            <a:ext cx="1836378" cy="12260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"/>
          </a:effectLst>
        </p:spPr>
      </p:pic>
      <p:pic>
        <p:nvPicPr>
          <p:cNvPr id="7" name="Picture 6" descr="AIC_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48188"/>
            <a:ext cx="11430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51520" y="6518689"/>
            <a:ext cx="15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30.12.2015.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Īpaši izglītoti eksperti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Ekspertu atbildība:</a:t>
            </a:r>
          </a:p>
          <a:p>
            <a:r>
              <a:rPr lang="lv-LV" dirty="0" smtClean="0"/>
              <a:t>Būt kvalificētiem, objektīviem un labvēlīgiem (padomdevēji nevis kontrolētāji)</a:t>
            </a:r>
          </a:p>
          <a:p>
            <a:r>
              <a:rPr lang="lv-LV" dirty="0" smtClean="0"/>
              <a:t>Ņemt vērā augstskolas specifiku (stratēģiju)</a:t>
            </a:r>
          </a:p>
          <a:p>
            <a:r>
              <a:rPr lang="lv-LV" dirty="0" smtClean="0"/>
              <a:t>Ņemt vērā valsts specifiku, «neuzvelt» augstskolai valsts problēmas - </a:t>
            </a:r>
            <a:r>
              <a:rPr lang="en-GB" i="1" dirty="0"/>
              <a:t>Baseline subtraction </a:t>
            </a:r>
            <a:endParaRPr lang="lv-LV" i="1" dirty="0" smtClean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68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Problēmas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Ņemt vērā starpdisciplināru programmu </a:t>
            </a:r>
            <a:r>
              <a:rPr lang="lv-LV" dirty="0" smtClean="0"/>
              <a:t>specifiku</a:t>
            </a:r>
          </a:p>
          <a:p>
            <a:r>
              <a:rPr lang="lv-LV" dirty="0" smtClean="0"/>
              <a:t>Darba devēju iesaiste – cik reprezentatīvi ir darba devēju pārstāvji?</a:t>
            </a:r>
          </a:p>
          <a:p>
            <a:r>
              <a:rPr lang="lv-LV" dirty="0" smtClean="0"/>
              <a:t>Kopīgo studiju programmu vērtēšana</a:t>
            </a:r>
            <a:endParaRPr lang="lv-LV" dirty="0"/>
          </a:p>
          <a:p>
            <a:r>
              <a:rPr lang="lv-LV" dirty="0" smtClean="0"/>
              <a:t>Fakultātes/ departamenta/ virziena vērtēšana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21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Ārējās novērtēšanas organizēšana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65476"/>
          </a:xfrm>
        </p:spPr>
        <p:txBody>
          <a:bodyPr>
            <a:normAutofit fontScale="85000" lnSpcReduction="20000"/>
          </a:bodyPr>
          <a:lstStyle/>
          <a:p>
            <a:r>
              <a:rPr lang="lv-LV" dirty="0" smtClean="0"/>
              <a:t>Nacionāla neatkarīga «akreditācijas aģentūra», </a:t>
            </a:r>
            <a:r>
              <a:rPr lang="lv-LV" i="1" dirty="0" smtClean="0"/>
              <a:t>Aģentūras neatkarība – cik to ir iespējams realizēt dzīvē?</a:t>
            </a:r>
          </a:p>
          <a:p>
            <a:r>
              <a:rPr lang="lv-LV" dirty="0" smtClean="0"/>
              <a:t>Caurspīdīgas procedūras, metodika, ētikas kodekss, ekspertu atlase, ekspertu izglītošana</a:t>
            </a:r>
          </a:p>
          <a:p>
            <a:r>
              <a:rPr lang="lv-LV" dirty="0" smtClean="0"/>
              <a:t>Arī jāveic pašnovērtējums</a:t>
            </a:r>
          </a:p>
          <a:p>
            <a:r>
              <a:rPr lang="lv-LV" dirty="0" smtClean="0"/>
              <a:t>Jāiekļaujas EQAR </a:t>
            </a:r>
            <a:r>
              <a:rPr lang="lv-LV" dirty="0"/>
              <a:t>– Eiropas vērtēšanas aģentūru </a:t>
            </a:r>
            <a:r>
              <a:rPr lang="lv-LV" dirty="0" smtClean="0"/>
              <a:t>reģistrs</a:t>
            </a:r>
          </a:p>
          <a:p>
            <a:r>
              <a:rPr lang="lv-LV" dirty="0" smtClean="0"/>
              <a:t>Iespēja izvēlēties akreditācijas aģentūru (arī ārzemju aģentūru)</a:t>
            </a:r>
            <a:endParaRPr lang="lv-LV" dirty="0"/>
          </a:p>
          <a:p>
            <a:endParaRPr lang="lv-LV" dirty="0" smtClean="0"/>
          </a:p>
          <a:p>
            <a:r>
              <a:rPr lang="lv-LV" i="1" dirty="0" smtClean="0">
                <a:solidFill>
                  <a:srgbClr val="C00000"/>
                </a:solidFill>
              </a:rPr>
              <a:t>Kas maksā par akreditāciju? </a:t>
            </a:r>
          </a:p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9218" name="Picture 2" descr="http://weknowyourdreams.com/images/money/money-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101580"/>
            <a:ext cx="259228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9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                                      Paldies </a:t>
            </a:r>
            <a:r>
              <a:rPr lang="lv-LV" smtClean="0"/>
              <a:t>par </a:t>
            </a:r>
            <a:r>
              <a:rPr lang="lv-LV" smtClean="0"/>
              <a:t>uzmanību!</a:t>
            </a:r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0242" name="Picture 2" descr="quality assurance: 100% satisfaction guaranteed stickers se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920" y="2996952"/>
            <a:ext cx="4601517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quality assurance: Award ribbon First place golden with red. Leadership medal badge. Champion pride design element template classic. This is a high quality CG three-dimensional 3d render. Isolated on white background Stock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0" y="764704"/>
            <a:ext cx="21336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0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Kvalitātes nodrošināšana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Kvalitātes nodrošināšana – viens no Boloņas procesa un Eiropas </a:t>
            </a:r>
            <a:r>
              <a:rPr lang="lv-LV" dirty="0"/>
              <a:t>augstākās izglītības telpas </a:t>
            </a:r>
            <a:r>
              <a:rPr lang="lv-LV" dirty="0" smtClean="0"/>
              <a:t>stūrakmeņiem </a:t>
            </a:r>
          </a:p>
          <a:p>
            <a:endParaRPr lang="lv-LV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4248472" cy="365125"/>
          </a:xfrm>
        </p:spPr>
        <p:txBody>
          <a:bodyPr/>
          <a:lstStyle/>
          <a:p>
            <a:r>
              <a:rPr lang="lv-LV" dirty="0" smtClean="0"/>
              <a:t>* </a:t>
            </a:r>
            <a:r>
              <a:rPr lang="en-US" dirty="0" smtClean="0"/>
              <a:t>Standards </a:t>
            </a:r>
            <a:r>
              <a:rPr lang="en-US" dirty="0"/>
              <a:t>and Guidelines for Quality Assurance in the</a:t>
            </a:r>
          </a:p>
          <a:p>
            <a:r>
              <a:rPr lang="en-US" dirty="0"/>
              <a:t>European Higher Education Area (ESG)</a:t>
            </a:r>
            <a:endParaRPr lang="lv-L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Attēlu rezultāti vaicājumam “quality picture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17" y="468220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05064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5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Kvalitātes izpratnes dažādība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098" name="Picture 2" descr="http://previews.123rf.com/images/Tawng/Tawng1008/Tawng100800036/7574196-Editable-foreground-silhouette-of-people-in-a-meeting-with-all-figures-and-other-elements-as-separat-Stock-Ve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406901" cy="382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4283968" y="2005471"/>
            <a:ext cx="1944216" cy="1766937"/>
          </a:xfrm>
          <a:prstGeom prst="wedgeEllipseCallout">
            <a:avLst>
              <a:gd name="adj1" fmla="val 19014"/>
              <a:gd name="adj2" fmla="val 70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Interesanta</a:t>
            </a:r>
          </a:p>
          <a:p>
            <a:pPr algn="ctr"/>
            <a:r>
              <a:rPr lang="lv-LV" dirty="0" smtClean="0"/>
              <a:t>lekcija, daudz diskusiju, nav jārēķina</a:t>
            </a:r>
            <a:endParaRPr lang="lv-LV" dirty="0"/>
          </a:p>
        </p:txBody>
      </p:sp>
      <p:sp>
        <p:nvSpPr>
          <p:cNvPr id="7" name="Oval Callout 6"/>
          <p:cNvSpPr/>
          <p:nvPr/>
        </p:nvSpPr>
        <p:spPr>
          <a:xfrm>
            <a:off x="7524328" y="2603072"/>
            <a:ext cx="1331640" cy="191095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Labas telpas</a:t>
            </a:r>
            <a:endParaRPr lang="lv-LV" dirty="0"/>
          </a:p>
        </p:txBody>
      </p:sp>
      <p:sp>
        <p:nvSpPr>
          <p:cNvPr id="8" name="Cloud Callout 7"/>
          <p:cNvSpPr/>
          <p:nvPr/>
        </p:nvSpPr>
        <p:spPr>
          <a:xfrm>
            <a:off x="1987476" y="2404256"/>
            <a:ext cx="2088232" cy="1368152"/>
          </a:xfrm>
          <a:prstGeom prst="cloudCallout">
            <a:avLst>
              <a:gd name="adj1" fmla="val 74068"/>
              <a:gd name="adj2" fmla="val 86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Viegli dabūt labu atzīmi!!!</a:t>
            </a:r>
            <a:endParaRPr lang="lv-LV" dirty="0"/>
          </a:p>
        </p:txBody>
      </p:sp>
      <p:sp>
        <p:nvSpPr>
          <p:cNvPr id="9" name="Cloud Callout 8"/>
          <p:cNvSpPr/>
          <p:nvPr/>
        </p:nvSpPr>
        <p:spPr>
          <a:xfrm>
            <a:off x="6348273" y="820080"/>
            <a:ext cx="1944216" cy="2952328"/>
          </a:xfrm>
          <a:prstGeom prst="cloudCallout">
            <a:avLst>
              <a:gd name="adj1" fmla="val -18873"/>
              <a:gd name="adj2" fmla="val 75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Prakse uzņēmumā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1979712" y="4581128"/>
            <a:ext cx="1944216" cy="936104"/>
          </a:xfrm>
          <a:prstGeom prst="cloudCallout">
            <a:avLst>
              <a:gd name="adj1" fmla="val 73651"/>
              <a:gd name="adj2" fmla="val -81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Modernas iekārtas</a:t>
            </a:r>
            <a:endParaRPr lang="lv-LV" dirty="0"/>
          </a:p>
        </p:txBody>
      </p:sp>
      <p:sp>
        <p:nvSpPr>
          <p:cNvPr id="11" name="Oval Callout 10"/>
          <p:cNvSpPr/>
          <p:nvPr/>
        </p:nvSpPr>
        <p:spPr>
          <a:xfrm>
            <a:off x="467544" y="1484784"/>
            <a:ext cx="1519932" cy="2287624"/>
          </a:xfrm>
          <a:prstGeom prst="wedgeEllipseCallout">
            <a:avLst>
              <a:gd name="adj1" fmla="val 55812"/>
              <a:gd name="adj2" fmla="val 58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Kaut ātrāk beigtos, jāskrien uz stadionu!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461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Kvalitātes nodrošināšana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EAIT izpratne par kvalitātes nodrošināšanu </a:t>
            </a:r>
            <a:r>
              <a:rPr lang="lv-LV" dirty="0"/>
              <a:t>- Eiropas standarti un vadlīnijas</a:t>
            </a:r>
            <a:r>
              <a:rPr lang="lv-LV" baseline="30000" dirty="0" smtClean="0"/>
              <a:t>*</a:t>
            </a:r>
          </a:p>
          <a:p>
            <a:r>
              <a:rPr lang="lv-LV" dirty="0" smtClean="0">
                <a:solidFill>
                  <a:srgbClr val="C00000"/>
                </a:solidFill>
              </a:rPr>
              <a:t>Pati augstskola nes atbildību par studiju kvalitāti!!!!!!!!!!! </a:t>
            </a:r>
          </a:p>
          <a:p>
            <a:r>
              <a:rPr lang="lv-LV" dirty="0" smtClean="0"/>
              <a:t>Katrai augstskolai jāizveido sava iekšējās kvalitātes nodrošināšanas sistēma</a:t>
            </a:r>
          </a:p>
          <a:p>
            <a:r>
              <a:rPr lang="lv-LV" dirty="0" smtClean="0"/>
              <a:t>Ārējā kvalitātes novērtēšana, kam jābalstās uz iekšējās kvalitātes nodrošināšanas sistēmas novērtēšanu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99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Iekšējā kvalitātes nodrošināšanas sistēma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v-LV" dirty="0"/>
              <a:t>(2</a:t>
            </a:r>
            <a:r>
              <a:rPr lang="lv-LV" baseline="30000" dirty="0"/>
              <a:t>1</a:t>
            </a:r>
            <a:r>
              <a:rPr lang="lv-LV" dirty="0"/>
              <a:t>) Augstskolas īsteno savas iekšējās kvalitātes nodrošināšanas sistēmas, kuru ietvaros:</a:t>
            </a:r>
          </a:p>
          <a:p>
            <a:r>
              <a:rPr lang="lv-LV" dirty="0"/>
              <a:t>1) iedibina politiku un procedūras augstākās izglītības kvalitātes nodrošināšanai;</a:t>
            </a:r>
          </a:p>
          <a:p>
            <a:r>
              <a:rPr lang="lv-LV" dirty="0"/>
              <a:t>2) izstrādā mehānismus savu studiju programmu veidošanai, iekšējai apstiprināšanai, to darbības uzraudzīšanai un periodiskai pārbaudei;</a:t>
            </a:r>
          </a:p>
          <a:p>
            <a:r>
              <a:rPr lang="lv-LV" dirty="0"/>
              <a:t>3) izveido un publisko tādus studējošo sekmju vērtēšanas kritērijus, nosacījumus un procedūras, kas ļauj pārliecināties par paredzēto studiju rezultātu sasniegšanu;</a:t>
            </a:r>
          </a:p>
          <a:p>
            <a:r>
              <a:rPr lang="lv-LV" dirty="0"/>
              <a:t>4) izveido iekšējo kārtību un mehānismus akadēmiskā personāla kvalifikācijas un darba kvalitātes nodrošināšanai;</a:t>
            </a:r>
          </a:p>
          <a:p>
            <a:r>
              <a:rPr lang="lv-LV" dirty="0"/>
              <a:t>5) nodrošina, ka tiek vākta un analizēta informācija par studējošo sekmēm, absolventu nodarbinātību, studējošo apmierinātību ar studiju programmu, par akadēmiskā personāla darba efektivitāti, pieejamiem studiju līdzekļiem un to izmaksām, augstskolas darbības būtiskiem rādītājiem.</a:t>
            </a:r>
          </a:p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237312"/>
            <a:ext cx="2895600" cy="365125"/>
          </a:xfrm>
        </p:spPr>
        <p:txBody>
          <a:bodyPr/>
          <a:lstStyle/>
          <a:p>
            <a:r>
              <a:rPr lang="lv-LV" dirty="0" smtClean="0"/>
              <a:t>Augstskolu likums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901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Studiju kvalitāte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7063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01008"/>
            <a:ext cx="1335630" cy="143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3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Ārējā kvalitātes vērtēšana – Latvijā akreditācija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/>
              <a:t>Procesa un vides kontrole, izmantojot «</a:t>
            </a:r>
            <a:r>
              <a:rPr lang="en-GB" dirty="0"/>
              <a:t>peer review</a:t>
            </a:r>
            <a:r>
              <a:rPr lang="lv-LV" dirty="0"/>
              <a:t>»</a:t>
            </a:r>
            <a:r>
              <a:rPr lang="en-GB" dirty="0"/>
              <a:t> </a:t>
            </a:r>
            <a:r>
              <a:rPr lang="lv-LV" dirty="0" smtClean="0"/>
              <a:t>pieeju</a:t>
            </a:r>
            <a:endParaRPr lang="en-GB" dirty="0"/>
          </a:p>
          <a:p>
            <a:r>
              <a:rPr lang="lv-LV" dirty="0" smtClean="0"/>
              <a:t>Ārējie eksperti no citām augstskolām, tai skaitā no ārzemēm</a:t>
            </a:r>
          </a:p>
          <a:p>
            <a:r>
              <a:rPr lang="lv-LV" dirty="0"/>
              <a:t>I</a:t>
            </a:r>
            <a:r>
              <a:rPr lang="lv-LV" dirty="0" smtClean="0"/>
              <a:t>etver studentu pārstāvi, arī darba devēju pārstāvi, novērotājs no aģentūras</a:t>
            </a:r>
          </a:p>
          <a:p>
            <a:r>
              <a:rPr lang="lv-LV" dirty="0" smtClean="0"/>
              <a:t>Vizīte augstskolā, iepazīšanās ar auditorijām, laboratorijām, bibliotēku, dokumentiem</a:t>
            </a:r>
          </a:p>
          <a:p>
            <a:r>
              <a:rPr lang="lv-LV" dirty="0" smtClean="0"/>
              <a:t>Tikšanās ar vadību, mācībspēkiem, studentiem, absolventiem, darba devējiem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7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Ārējā kvalitātes novērtēšana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Rezultāts –&gt; Akreditācija</a:t>
            </a:r>
          </a:p>
          <a:p>
            <a:endParaRPr lang="lv-LV" dirty="0"/>
          </a:p>
          <a:p>
            <a:r>
              <a:rPr lang="lv-LV" dirty="0" smtClean="0"/>
              <a:t>Lēmums?</a:t>
            </a:r>
          </a:p>
          <a:p>
            <a:r>
              <a:rPr lang="lv-LV" dirty="0" smtClean="0"/>
              <a:t>Ieteikums?</a:t>
            </a:r>
          </a:p>
          <a:p>
            <a:endParaRPr lang="lv-LV" dirty="0"/>
          </a:p>
          <a:p>
            <a:r>
              <a:rPr lang="lv-LV" dirty="0" smtClean="0"/>
              <a:t>Vai valsts atzīts diploms nav novecojusi kategorija? Neeksistē vienoti valsts eksāmeni.</a:t>
            </a: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5" name="Picture 6" descr="Attēlu rezultāti vaicājumam “quality picture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029" y="1628801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1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lv-LV" dirty="0" smtClean="0"/>
              <a:t>Sasaiste ar augstskolas stratēģiju, tās mērķiem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dirty="0"/>
              <a:t>Augstskolām </a:t>
            </a:r>
            <a:r>
              <a:rPr lang="lv-LV" dirty="0" smtClean="0"/>
              <a:t>var būt dažādas stratēģijas, kas vairāk vai mazāk izce</a:t>
            </a:r>
            <a:r>
              <a:rPr lang="lv-LV" dirty="0" smtClean="0"/>
              <a:t>ļ kādu no augstskolu uzdevumiem</a:t>
            </a:r>
            <a:r>
              <a:rPr lang="lv-LV" dirty="0" smtClean="0"/>
              <a:t>:</a:t>
            </a:r>
            <a:endParaRPr lang="lv-LV" dirty="0" smtClean="0"/>
          </a:p>
          <a:p>
            <a:r>
              <a:rPr lang="lv-LV" dirty="0" smtClean="0"/>
              <a:t>akadēmiskās studijas  vai  profesionālās studijas</a:t>
            </a:r>
            <a:endParaRPr lang="lv-LV" dirty="0" smtClean="0"/>
          </a:p>
          <a:p>
            <a:r>
              <a:rPr lang="lv-LV" dirty="0"/>
              <a:t>u</a:t>
            </a:r>
            <a:r>
              <a:rPr lang="lv-LV" dirty="0" smtClean="0"/>
              <a:t>zsvars uz  reģiona, valsts tautsaimniecības vajadzībām vai starptautisko konkurētspēju</a:t>
            </a:r>
            <a:endParaRPr lang="lv-LV" dirty="0" smtClean="0"/>
          </a:p>
          <a:p>
            <a:r>
              <a:rPr lang="lv-LV" dirty="0" smtClean="0"/>
              <a:t> </a:t>
            </a:r>
            <a:r>
              <a:rPr lang="lv-LV" dirty="0"/>
              <a:t>i</a:t>
            </a:r>
            <a:r>
              <a:rPr lang="lv-LV" dirty="0" smtClean="0"/>
              <a:t>zcila </a:t>
            </a:r>
            <a:r>
              <a:rPr lang="lv-LV" dirty="0" smtClean="0"/>
              <a:t>zinātne vai pielietojami pētījumi</a:t>
            </a:r>
          </a:p>
          <a:p>
            <a:r>
              <a:rPr lang="lv-LV" dirty="0" smtClean="0"/>
              <a:t>pilna laika studijas – </a:t>
            </a:r>
            <a:r>
              <a:rPr lang="lv-LV" dirty="0" smtClean="0"/>
              <a:t>tālmācība, mūžizglītība</a:t>
            </a:r>
          </a:p>
          <a:p>
            <a:r>
              <a:rPr lang="lv-LV" dirty="0" smtClean="0"/>
              <a:t> uzsvars uz zināšanu pārnesi un inovācijām</a:t>
            </a:r>
          </a:p>
          <a:p>
            <a:r>
              <a:rPr lang="lv-LV" dirty="0" smtClean="0"/>
              <a:t> darbs sabiedrības labā</a:t>
            </a:r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48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587</Words>
  <Application>Microsoft Office PowerPoint</Application>
  <PresentationFormat>On-screen Show (4:3)</PresentationFormat>
  <Paragraphs>82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EAIT kvalitātes nodrošināšana -  augstskolas perspektīva  </vt:lpstr>
      <vt:lpstr>Kvalitātes nodrošināšana</vt:lpstr>
      <vt:lpstr>Kvalitātes izpratnes dažādība</vt:lpstr>
      <vt:lpstr>Kvalitātes nodrošināšana</vt:lpstr>
      <vt:lpstr>Iekšējā kvalitātes nodrošināšanas sistēma</vt:lpstr>
      <vt:lpstr>Studiju kvalitāte</vt:lpstr>
      <vt:lpstr>Ārējā kvalitātes vērtēšana – Latvijā akreditācija</vt:lpstr>
      <vt:lpstr>Ārējā kvalitātes novērtēšana</vt:lpstr>
      <vt:lpstr>Sasaiste ar augstskolas stratēģiju, tās mērķiem</vt:lpstr>
      <vt:lpstr>Īpaši izglītoti eksperti</vt:lpstr>
      <vt:lpstr>Problēmas</vt:lpstr>
      <vt:lpstr>Ārējās novērtēšanas organizēšana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Jauno mācību gadu uzsākot</dc:title>
  <dc:creator>Jurgis</dc:creator>
  <cp:lastModifiedBy>Lietotajs</cp:lastModifiedBy>
  <cp:revision>147</cp:revision>
  <dcterms:created xsi:type="dcterms:W3CDTF">2014-08-29T11:08:56Z</dcterms:created>
  <dcterms:modified xsi:type="dcterms:W3CDTF">2015-11-29T19:55:56Z</dcterms:modified>
</cp:coreProperties>
</file>