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71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2AD2-676E-4E35-8ABD-EECB5A295FE9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5894-8FFE-451B-BD31-8D7DCB354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349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2AD2-676E-4E35-8ABD-EECB5A295FE9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5894-8FFE-451B-BD31-8D7DCB354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231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2AD2-676E-4E35-8ABD-EECB5A295FE9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5894-8FFE-451B-BD31-8D7DCB354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97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2AD2-676E-4E35-8ABD-EECB5A295FE9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5894-8FFE-451B-BD31-8D7DCB354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644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2AD2-676E-4E35-8ABD-EECB5A295FE9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5894-8FFE-451B-BD31-8D7DCB354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294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2AD2-676E-4E35-8ABD-EECB5A295FE9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5894-8FFE-451B-BD31-8D7DCB354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963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2AD2-676E-4E35-8ABD-EECB5A295FE9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5894-8FFE-451B-BD31-8D7DCB354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05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2AD2-676E-4E35-8ABD-EECB5A295FE9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5894-8FFE-451B-BD31-8D7DCB354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785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2AD2-676E-4E35-8ABD-EECB5A295FE9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5894-8FFE-451B-BD31-8D7DCB354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98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2AD2-676E-4E35-8ABD-EECB5A295FE9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5894-8FFE-451B-BD31-8D7DCB354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129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72AD2-676E-4E35-8ABD-EECB5A295FE9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55894-8FFE-451B-BD31-8D7DCB354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97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72AD2-676E-4E35-8ABD-EECB5A295FE9}" type="datetimeFigureOut">
              <a:rPr lang="en-GB" smtClean="0"/>
              <a:t>04/12/2015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55894-8FFE-451B-BD31-8D7DCB354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799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libserver.cedefop.europa.eu/vetelib/2014/87244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46284"/>
            <a:ext cx="9144000" cy="3071125"/>
          </a:xfrm>
        </p:spPr>
        <p:txBody>
          <a:bodyPr>
            <a:normAutofit/>
          </a:bodyPr>
          <a:lstStyle/>
          <a:p>
            <a:r>
              <a:rPr lang="lv-LV" dirty="0" smtClean="0"/>
              <a:t>Iepriekšējās izglītības atzīšana (RPL)</a:t>
            </a:r>
            <a:br>
              <a:rPr lang="lv-LV" dirty="0" smtClean="0"/>
            </a:br>
            <a:r>
              <a:rPr lang="lv-LV" sz="3100" dirty="0"/>
              <a:t>Iepriekšējā izglītībā vai profesionālajā pieredzē sasniegtu studiju rezultātu </a:t>
            </a:r>
            <a:r>
              <a:rPr lang="lv-LV" sz="3100" dirty="0" smtClean="0"/>
              <a:t>atzīšana</a:t>
            </a:r>
            <a:r>
              <a:rPr lang="lv-LV" sz="3100" dirty="0"/>
              <a:t/>
            </a:r>
            <a:br>
              <a:rPr lang="lv-LV" sz="3100" dirty="0"/>
            </a:br>
            <a:r>
              <a:rPr lang="lv-LV" sz="2200" dirty="0" smtClean="0"/>
              <a:t>2012.gada 10.janvāra </a:t>
            </a:r>
            <a:r>
              <a:rPr lang="lv-LV" sz="2200" dirty="0"/>
              <a:t>Ministru kabineta noteikumi Nr.36</a:t>
            </a:r>
            <a:r>
              <a:rPr lang="lv-LV" sz="3100" dirty="0"/>
              <a:t> </a:t>
            </a:r>
            <a:endParaRPr lang="en-GB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57850"/>
            <a:ext cx="9144000" cy="1693413"/>
          </a:xfrm>
        </p:spPr>
        <p:txBody>
          <a:bodyPr>
            <a:normAutofit fontScale="92500" lnSpcReduction="20000"/>
          </a:bodyPr>
          <a:lstStyle/>
          <a:p>
            <a:endParaRPr lang="lv-LV" dirty="0" smtClean="0"/>
          </a:p>
          <a:p>
            <a:endParaRPr lang="lv-LV" dirty="0" smtClean="0"/>
          </a:p>
          <a:p>
            <a:r>
              <a:rPr lang="lv-LV" sz="3200" dirty="0" smtClean="0"/>
              <a:t>Baiba </a:t>
            </a:r>
            <a:r>
              <a:rPr lang="lv-LV" sz="3200" dirty="0" smtClean="0"/>
              <a:t>Ramiņa</a:t>
            </a:r>
          </a:p>
          <a:p>
            <a:r>
              <a:rPr lang="lv-LV" sz="3200" dirty="0" smtClean="0"/>
              <a:t>Rihards </a:t>
            </a:r>
            <a:r>
              <a:rPr lang="lv-LV" sz="3200" dirty="0" err="1" smtClean="0"/>
              <a:t>Blese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92" y="312429"/>
            <a:ext cx="2734593" cy="11338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671" y="4885899"/>
            <a:ext cx="3221424" cy="180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29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Pieteikumu</a:t>
            </a:r>
            <a:r>
              <a:rPr lang="en-GB" dirty="0" smtClean="0"/>
              <a:t> </a:t>
            </a:r>
            <a:r>
              <a:rPr lang="en-GB" dirty="0" err="1" smtClean="0"/>
              <a:t>skaita</a:t>
            </a:r>
            <a:r>
              <a:rPr lang="en-GB" dirty="0" smtClean="0"/>
              <a:t> </a:t>
            </a:r>
            <a:r>
              <a:rPr lang="en-GB" dirty="0" err="1" smtClean="0"/>
              <a:t>tendence</a:t>
            </a:r>
            <a:r>
              <a:rPr lang="en-GB" dirty="0" smtClean="0"/>
              <a:t> </a:t>
            </a:r>
            <a:r>
              <a:rPr lang="en-GB" dirty="0" err="1" smtClean="0"/>
              <a:t>iepriekšējās</a:t>
            </a:r>
            <a:r>
              <a:rPr lang="en-GB" dirty="0" smtClean="0"/>
              <a:t> </a:t>
            </a:r>
            <a:r>
              <a:rPr lang="en-GB" dirty="0" err="1" smtClean="0"/>
              <a:t>izglītības</a:t>
            </a:r>
            <a:r>
              <a:rPr lang="en-GB" dirty="0" smtClean="0"/>
              <a:t>/</a:t>
            </a:r>
            <a:r>
              <a:rPr lang="en-GB" dirty="0" err="1" smtClean="0"/>
              <a:t>pieredzes</a:t>
            </a:r>
            <a:r>
              <a:rPr lang="en-GB" dirty="0" smtClean="0"/>
              <a:t> </a:t>
            </a:r>
            <a:r>
              <a:rPr lang="en-GB" dirty="0" err="1" smtClean="0"/>
              <a:t>atzīšanai</a:t>
            </a:r>
            <a:r>
              <a:rPr lang="en-GB" dirty="0" smtClean="0"/>
              <a:t> </a:t>
            </a:r>
            <a:r>
              <a:rPr lang="en-GB" dirty="0" err="1" smtClean="0"/>
              <a:t>formālo</a:t>
            </a:r>
            <a:r>
              <a:rPr lang="en-GB" dirty="0" smtClean="0"/>
              <a:t> </a:t>
            </a:r>
            <a:r>
              <a:rPr lang="en-GB" dirty="0" err="1" smtClean="0"/>
              <a:t>kvalifikāciju</a:t>
            </a:r>
            <a:r>
              <a:rPr lang="en-GB" dirty="0" smtClean="0"/>
              <a:t> </a:t>
            </a:r>
            <a:r>
              <a:rPr lang="en-GB" dirty="0" err="1" smtClean="0"/>
              <a:t>ietvaros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477" y="2471240"/>
            <a:ext cx="8919045" cy="315024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53" y="5621484"/>
            <a:ext cx="2407047" cy="9980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672" y="5384569"/>
            <a:ext cx="2438550" cy="1366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39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Secinājumu</a:t>
            </a:r>
            <a:r>
              <a:rPr lang="en-GB" dirty="0" smtClean="0"/>
              <a:t> </a:t>
            </a:r>
            <a:r>
              <a:rPr lang="en-GB" dirty="0" err="1" smtClean="0"/>
              <a:t>vietā</a:t>
            </a:r>
            <a:r>
              <a:rPr lang="en-GB" dirty="0" smtClean="0"/>
              <a:t> - </a:t>
            </a:r>
            <a:r>
              <a:rPr lang="en-GB" dirty="0" err="1" smtClean="0"/>
              <a:t>izaicinājumi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5291"/>
            <a:ext cx="10515600" cy="4661672"/>
          </a:xfrm>
        </p:spPr>
        <p:txBody>
          <a:bodyPr/>
          <a:lstStyle/>
          <a:p>
            <a:r>
              <a:rPr lang="en-GB" dirty="0" err="1" smtClean="0"/>
              <a:t>Sabiedrības</a:t>
            </a:r>
            <a:r>
              <a:rPr lang="en-GB" dirty="0" smtClean="0"/>
              <a:t> </a:t>
            </a:r>
            <a:r>
              <a:rPr lang="en-GB" dirty="0" err="1" smtClean="0"/>
              <a:t>zināšanas</a:t>
            </a:r>
            <a:r>
              <a:rPr lang="en-GB" dirty="0" smtClean="0"/>
              <a:t> par </a:t>
            </a:r>
            <a:r>
              <a:rPr lang="en-GB" dirty="0" err="1" smtClean="0"/>
              <a:t>atzīšanas</a:t>
            </a:r>
            <a:r>
              <a:rPr lang="en-GB" dirty="0" smtClean="0"/>
              <a:t> </a:t>
            </a:r>
            <a:r>
              <a:rPr lang="en-GB" dirty="0" err="1" smtClean="0"/>
              <a:t>procesu</a:t>
            </a:r>
            <a:r>
              <a:rPr lang="en-GB" dirty="0" smtClean="0"/>
              <a:t> un </a:t>
            </a:r>
            <a:r>
              <a:rPr lang="en-GB" dirty="0" err="1" smtClean="0"/>
              <a:t>tā</a:t>
            </a:r>
            <a:r>
              <a:rPr lang="en-GB" dirty="0" smtClean="0"/>
              <a:t> </a:t>
            </a:r>
            <a:r>
              <a:rPr lang="en-GB" dirty="0" err="1" smtClean="0"/>
              <a:t>pieejamība</a:t>
            </a:r>
            <a:endParaRPr lang="lv-LV" dirty="0" smtClean="0"/>
          </a:p>
          <a:p>
            <a:r>
              <a:rPr lang="en-GB" dirty="0" err="1" smtClean="0"/>
              <a:t>Fragmentācija</a:t>
            </a:r>
            <a:endParaRPr lang="lv-LV" dirty="0" smtClean="0"/>
          </a:p>
          <a:p>
            <a:r>
              <a:rPr lang="en-GB" dirty="0" err="1" smtClean="0"/>
              <a:t>Izmaksas</a:t>
            </a:r>
            <a:endParaRPr lang="lv-LV" dirty="0" smtClean="0"/>
          </a:p>
          <a:p>
            <a:r>
              <a:rPr lang="en-GB" dirty="0" err="1" smtClean="0"/>
              <a:t>Sadarbība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formālās</a:t>
            </a:r>
            <a:r>
              <a:rPr lang="en-GB" dirty="0" smtClean="0"/>
              <a:t> </a:t>
            </a:r>
            <a:r>
              <a:rPr lang="en-GB" dirty="0" err="1" smtClean="0"/>
              <a:t>izglītības</a:t>
            </a:r>
            <a:r>
              <a:rPr lang="en-GB" dirty="0" smtClean="0"/>
              <a:t> </a:t>
            </a:r>
            <a:r>
              <a:rPr lang="en-GB" dirty="0" err="1" smtClean="0"/>
              <a:t>sektoru</a:t>
            </a:r>
            <a:r>
              <a:rPr lang="en-GB" dirty="0" smtClean="0"/>
              <a:t> (</a:t>
            </a:r>
            <a:r>
              <a:rPr lang="en-GB" dirty="0" err="1" smtClean="0"/>
              <a:t>īpaši</a:t>
            </a:r>
            <a:r>
              <a:rPr lang="en-GB" dirty="0" smtClean="0"/>
              <a:t> </a:t>
            </a:r>
            <a:r>
              <a:rPr lang="en-GB" dirty="0" err="1" smtClean="0"/>
              <a:t>kvalitātes</a:t>
            </a:r>
            <a:r>
              <a:rPr lang="en-GB" dirty="0" smtClean="0"/>
              <a:t> </a:t>
            </a:r>
            <a:r>
              <a:rPr lang="en-GB" dirty="0" err="1" smtClean="0"/>
              <a:t>nodrošināšanai</a:t>
            </a:r>
            <a:r>
              <a:rPr lang="en-GB" dirty="0" smtClean="0"/>
              <a:t>)</a:t>
            </a:r>
            <a:endParaRPr lang="lv-LV" dirty="0" smtClean="0"/>
          </a:p>
          <a:p>
            <a:r>
              <a:rPr lang="en-GB" dirty="0" err="1" smtClean="0"/>
              <a:t>Iesaistīto</a:t>
            </a:r>
            <a:r>
              <a:rPr lang="en-GB" dirty="0" smtClean="0"/>
              <a:t> </a:t>
            </a:r>
            <a:r>
              <a:rPr lang="en-GB" dirty="0" err="1" smtClean="0"/>
              <a:t>darbinieku</a:t>
            </a:r>
            <a:r>
              <a:rPr lang="en-GB" dirty="0" smtClean="0"/>
              <a:t> </a:t>
            </a:r>
            <a:r>
              <a:rPr lang="en-GB" dirty="0" err="1" smtClean="0"/>
              <a:t>kapacitātes</a:t>
            </a:r>
            <a:r>
              <a:rPr lang="en-GB" dirty="0" smtClean="0"/>
              <a:t> </a:t>
            </a:r>
            <a:r>
              <a:rPr lang="en-GB" dirty="0" err="1" smtClean="0"/>
              <a:t>celšana</a:t>
            </a:r>
            <a:endParaRPr lang="lv-LV" dirty="0" smtClean="0"/>
          </a:p>
          <a:p>
            <a:r>
              <a:rPr lang="en-GB" dirty="0" err="1" smtClean="0"/>
              <a:t>Statistika</a:t>
            </a:r>
            <a:r>
              <a:rPr lang="lv-LV" dirty="0" smtClean="0"/>
              <a:t>s </a:t>
            </a:r>
            <a:r>
              <a:rPr lang="lv-LV" dirty="0" smtClean="0"/>
              <a:t>iegūšana</a:t>
            </a:r>
          </a:p>
          <a:p>
            <a:pPr marL="0" indent="0" algn="r">
              <a:buNone/>
            </a:pPr>
            <a:r>
              <a:rPr lang="lv-LV" sz="1800" dirty="0" smtClean="0"/>
              <a:t>Avots: </a:t>
            </a:r>
            <a:r>
              <a:rPr lang="en-GB" sz="1800" i="1" dirty="0" err="1" smtClean="0"/>
              <a:t>Eiropas</a:t>
            </a:r>
            <a:r>
              <a:rPr lang="en-GB" sz="1800" i="1" dirty="0" smtClean="0"/>
              <a:t> </a:t>
            </a:r>
            <a:r>
              <a:rPr lang="en-GB" sz="1800" i="1" dirty="0" err="1"/>
              <a:t>pārskats</a:t>
            </a:r>
            <a:r>
              <a:rPr lang="en-GB" sz="1800" i="1" dirty="0"/>
              <a:t> par </a:t>
            </a:r>
            <a:r>
              <a:rPr lang="en-GB" sz="1800" i="1" dirty="0" err="1"/>
              <a:t>neformālās</a:t>
            </a:r>
            <a:r>
              <a:rPr lang="en-GB" sz="1800" i="1" dirty="0"/>
              <a:t> un </a:t>
            </a:r>
            <a:r>
              <a:rPr lang="en-GB" sz="1800" i="1" dirty="0" err="1"/>
              <a:t>ikdienas</a:t>
            </a:r>
            <a:r>
              <a:rPr lang="en-GB" sz="1800" i="1" dirty="0"/>
              <a:t> </a:t>
            </a:r>
            <a:r>
              <a:rPr lang="en-GB" sz="1800" i="1" dirty="0" err="1"/>
              <a:t>mācīšanās</a:t>
            </a:r>
            <a:r>
              <a:rPr lang="en-GB" sz="1800" i="1" dirty="0"/>
              <a:t> </a:t>
            </a:r>
            <a:r>
              <a:rPr lang="en-GB" sz="1800" i="1" dirty="0" err="1" smtClean="0"/>
              <a:t>atzīšanu</a:t>
            </a:r>
            <a:endParaRPr lang="en-GB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79" y="5511560"/>
            <a:ext cx="2407047" cy="9980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672" y="5384569"/>
            <a:ext cx="2438550" cy="1366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90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6"/>
            <a:ext cx="10515600" cy="5019444"/>
          </a:xfrm>
        </p:spPr>
        <p:txBody>
          <a:bodyPr>
            <a:normAutofit lnSpcReduction="10000"/>
          </a:bodyPr>
          <a:lstStyle/>
          <a:p>
            <a:pPr lvl="0"/>
            <a:r>
              <a:rPr lang="lv-LV" dirty="0"/>
              <a:t>Kāda ir Jūsu iestādes līdzšinējā pieredze ar </a:t>
            </a:r>
            <a:r>
              <a:rPr lang="lv-LV" i="1" dirty="0"/>
              <a:t>iepriekšējā izglītībā vai profesionālajā pieredzē sasniegtu studiju rezultātu atzīšanu</a:t>
            </a:r>
            <a:r>
              <a:rPr lang="lv-LV" dirty="0"/>
              <a:t>? Cik ilgi tiek veikta šī procedūra</a:t>
            </a:r>
            <a:r>
              <a:rPr lang="lv-LV" dirty="0" smtClean="0"/>
              <a:t>?</a:t>
            </a:r>
          </a:p>
          <a:p>
            <a:r>
              <a:rPr lang="lv-LV" dirty="0"/>
              <a:t>Kādas augstskolas/nacionālā/starptautiskā līmenī noteiktas vadlīnijas un stratēģijas nosaka/ietekmē ar </a:t>
            </a:r>
            <a:r>
              <a:rPr lang="lv-LV" i="1" dirty="0"/>
              <a:t>iepriekšējā izglītībā vai profesionālajā pieredzē sasniegtu studiju rezultātu atzīšanu</a:t>
            </a:r>
            <a:r>
              <a:rPr lang="lv-LV" dirty="0"/>
              <a:t> saistītas procedūras Jūsu iestādē?</a:t>
            </a:r>
          </a:p>
          <a:p>
            <a:pPr lvl="0"/>
            <a:r>
              <a:rPr lang="lv-LV" dirty="0"/>
              <a:t>Kā Jūsu iestādē informē potenciālos pretendentus par </a:t>
            </a:r>
            <a:r>
              <a:rPr lang="lv-LV" i="1" dirty="0"/>
              <a:t>iepriekšējā izglītībā vai profesionālajā pieredzē sasniegtu studiju rezultātu atzīšanas</a:t>
            </a:r>
            <a:r>
              <a:rPr lang="lv-LV" dirty="0"/>
              <a:t> iespēju? (e-resursi, izdales materiāli, vizuāli materiāli, pārrunas, iekļauj līgumā, tā ir IZM darīšana, utt.) Kā tiek nodrošināta </a:t>
            </a:r>
            <a:r>
              <a:rPr lang="lv-LV" i="1" dirty="0"/>
              <a:t>iepriekšējā izglītībā vai profesionālajā pieredzē sasniegtu studiju rezultātu atzīšanas</a:t>
            </a:r>
            <a:r>
              <a:rPr lang="lv-LV" dirty="0"/>
              <a:t> “redzamība” un reklamēšana?</a:t>
            </a:r>
          </a:p>
          <a:p>
            <a:endParaRPr lang="lv-LV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32" y="5900590"/>
            <a:ext cx="1983965" cy="8226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672" y="5384569"/>
            <a:ext cx="2438550" cy="1366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79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0879"/>
            <a:ext cx="10515600" cy="4189862"/>
          </a:xfrm>
        </p:spPr>
        <p:txBody>
          <a:bodyPr/>
          <a:lstStyle/>
          <a:p>
            <a:pPr lvl="0"/>
            <a:r>
              <a:rPr lang="lv-LV" dirty="0"/>
              <a:t>Kā Jūsu iestādē tiek īstenota kvalitātes nodrošināšana </a:t>
            </a:r>
            <a:r>
              <a:rPr lang="lv-LV" i="1" dirty="0"/>
              <a:t>iepriekšējā izglītībā vai profesionālajā pieredzē sasniegtu studiju rezultātu atzīšanas</a:t>
            </a:r>
            <a:r>
              <a:rPr lang="lv-LV" dirty="0"/>
              <a:t> procedūrām? (vai tā ir Jūsu institūcijas atbildība, vai ir kādi noteikumi un vadlīnijas attiecībā uz kvalitātes nodrošināšanu, vai ir atgriezeniskā saite no personāla un pretendentiem?)</a:t>
            </a:r>
          </a:p>
          <a:p>
            <a:pPr lvl="0"/>
            <a:r>
              <a:rPr lang="lv-LV" dirty="0"/>
              <a:t>Vai </a:t>
            </a:r>
            <a:r>
              <a:rPr lang="lv-LV" i="1" dirty="0"/>
              <a:t>iepriekšējā izglītībā vai profesionālajā pieredzē sasniegtu studiju rezultātu atzīšanai</a:t>
            </a:r>
            <a:r>
              <a:rPr lang="lv-LV" dirty="0"/>
              <a:t> ir nozīmīga loma Jūsu iestādes attīstībā un pakalpojumu piedāvājumā? Ja jā, kā plānojat to attīstīt?</a:t>
            </a:r>
          </a:p>
          <a:p>
            <a:endParaRPr lang="lv-LV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79" y="5511560"/>
            <a:ext cx="2407047" cy="9980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672" y="5384569"/>
            <a:ext cx="2438550" cy="1366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93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lv-LV" sz="9600" dirty="0" smtClean="0"/>
              <a:t>Paldies!</a:t>
            </a:r>
            <a:endParaRPr lang="en-GB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31" y="230188"/>
            <a:ext cx="2868022" cy="11891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2363" y="4831307"/>
            <a:ext cx="3426171" cy="191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82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AIC aktivitātes: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Dalība RPL </a:t>
            </a:r>
            <a:r>
              <a:rPr lang="lv-LV" dirty="0" err="1" smtClean="0"/>
              <a:t>Network</a:t>
            </a:r>
            <a:r>
              <a:rPr lang="lv-LV" dirty="0" smtClean="0"/>
              <a:t> (Boloņas procesa ietvaros)</a:t>
            </a:r>
          </a:p>
          <a:p>
            <a:r>
              <a:rPr lang="lv-LV" dirty="0" smtClean="0"/>
              <a:t>Projekta partneris: “Iepriekš iegūtās izglītības pielīdzināšana” </a:t>
            </a:r>
          </a:p>
          <a:p>
            <a:r>
              <a:rPr lang="lv-LV" dirty="0" smtClean="0"/>
              <a:t>Mācīšanās rezultātu (</a:t>
            </a:r>
            <a:r>
              <a:rPr lang="lv-LV" dirty="0" err="1" smtClean="0"/>
              <a:t>Learning</a:t>
            </a:r>
            <a:r>
              <a:rPr lang="lv-LV" dirty="0" smtClean="0"/>
              <a:t> </a:t>
            </a:r>
            <a:r>
              <a:rPr lang="lv-LV" dirty="0" err="1" smtClean="0"/>
              <a:t>Outcomes</a:t>
            </a:r>
            <a:r>
              <a:rPr lang="lv-LV" dirty="0" smtClean="0"/>
              <a:t>) pieejas izmantošanas veicināšana</a:t>
            </a:r>
          </a:p>
          <a:p>
            <a:r>
              <a:rPr lang="lv-LV" dirty="0" smtClean="0"/>
              <a:t>Semināru organizēšana («Mācīšanās rezultātos balstīta iepriekšējās izglītības atzīšana profesionālajā izglītībā»)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79" y="5511560"/>
            <a:ext cx="2407047" cy="9980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671" y="5270525"/>
            <a:ext cx="2642129" cy="148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26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6501491" cy="4351338"/>
          </a:xfrm>
        </p:spPr>
        <p:txBody>
          <a:bodyPr>
            <a:normAutofit/>
          </a:bodyPr>
          <a:lstStyle/>
          <a:p>
            <a:endParaRPr lang="lv-LV" dirty="0" smtClean="0">
              <a:hlinkClick r:id="rId2"/>
            </a:endParaRPr>
          </a:p>
          <a:p>
            <a:pPr marL="0" indent="0">
              <a:buNone/>
            </a:pPr>
            <a:r>
              <a:rPr lang="en-GB" dirty="0" smtClean="0"/>
              <a:t>Eiropas </a:t>
            </a:r>
            <a:r>
              <a:rPr lang="en-GB" dirty="0" err="1" smtClean="0"/>
              <a:t>pārskats</a:t>
            </a:r>
            <a:r>
              <a:rPr lang="en-GB" dirty="0" smtClean="0"/>
              <a:t> par </a:t>
            </a:r>
            <a:r>
              <a:rPr lang="en-GB" dirty="0" err="1" smtClean="0"/>
              <a:t>neformālās</a:t>
            </a:r>
            <a:r>
              <a:rPr lang="en-GB" dirty="0" smtClean="0"/>
              <a:t> un </a:t>
            </a:r>
            <a:r>
              <a:rPr lang="en-GB" dirty="0" err="1" smtClean="0"/>
              <a:t>ikdienas</a:t>
            </a:r>
            <a:r>
              <a:rPr lang="en-GB" dirty="0" smtClean="0"/>
              <a:t> </a:t>
            </a:r>
            <a:r>
              <a:rPr lang="en-GB" dirty="0" err="1" smtClean="0"/>
              <a:t>mācīšanās</a:t>
            </a:r>
            <a:r>
              <a:rPr lang="en-GB" dirty="0" smtClean="0"/>
              <a:t> </a:t>
            </a:r>
            <a:r>
              <a:rPr lang="en-GB" dirty="0" err="1" smtClean="0"/>
              <a:t>atzīšanu</a:t>
            </a:r>
            <a:r>
              <a:rPr lang="en-GB" dirty="0" smtClean="0"/>
              <a:t> (</a:t>
            </a:r>
            <a:r>
              <a:rPr lang="en-GB" dirty="0" err="1" smtClean="0"/>
              <a:t>kopš</a:t>
            </a:r>
            <a:r>
              <a:rPr lang="en-GB" dirty="0" smtClean="0"/>
              <a:t> 2004.g.)</a:t>
            </a: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endParaRPr lang="lv-LV" dirty="0" smtClean="0">
              <a:hlinkClick r:id="rId2"/>
            </a:endParaRP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http://libserver.cedefop.europa.eu/vetelib/2014/87244.pdf</a:t>
            </a:r>
            <a:endParaRPr lang="lv-LV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468" y="0"/>
            <a:ext cx="3810532" cy="54300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79" y="5511560"/>
            <a:ext cx="2407047" cy="9980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672" y="5384569"/>
            <a:ext cx="2438550" cy="1366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12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sz="4000" b="1" dirty="0"/>
              <a:t>Eiropas </a:t>
            </a:r>
            <a:r>
              <a:rPr lang="en-GB" sz="4000" b="1" dirty="0" err="1"/>
              <a:t>Savienības</a:t>
            </a:r>
            <a:r>
              <a:rPr lang="en-GB" sz="4000" b="1" dirty="0"/>
              <a:t> </a:t>
            </a:r>
            <a:r>
              <a:rPr lang="en-GB" sz="4000" b="1" dirty="0" err="1"/>
              <a:t>padomes</a:t>
            </a:r>
            <a:r>
              <a:rPr lang="en-GB" sz="4000" b="1" dirty="0"/>
              <a:t> </a:t>
            </a:r>
            <a:r>
              <a:rPr lang="en-GB" sz="4000" b="1" dirty="0" err="1"/>
              <a:t>ieteikums</a:t>
            </a:r>
            <a:r>
              <a:rPr lang="en-GB" sz="4000" b="1" dirty="0"/>
              <a:t> par </a:t>
            </a:r>
            <a:r>
              <a:rPr lang="en-GB" sz="4000" b="1" dirty="0" err="1"/>
              <a:t>neformālās</a:t>
            </a:r>
            <a:r>
              <a:rPr lang="en-GB" sz="4000" b="1" dirty="0"/>
              <a:t> un </a:t>
            </a:r>
            <a:r>
              <a:rPr lang="en-GB" sz="4000" b="1" dirty="0" err="1"/>
              <a:t>ikdienas</a:t>
            </a:r>
            <a:r>
              <a:rPr lang="en-GB" sz="4000" b="1" dirty="0"/>
              <a:t> </a:t>
            </a:r>
            <a:r>
              <a:rPr lang="en-GB" sz="4000" b="1" dirty="0" err="1"/>
              <a:t>mācīšanās</a:t>
            </a:r>
            <a:r>
              <a:rPr lang="en-GB" sz="4000" b="1" dirty="0"/>
              <a:t> </a:t>
            </a:r>
            <a:r>
              <a:rPr lang="en-GB" sz="4000" b="1" dirty="0" err="1"/>
              <a:t>atzīšanu</a:t>
            </a:r>
            <a:r>
              <a:rPr lang="en-GB" sz="4000" b="1" dirty="0"/>
              <a:t> (2012. </a:t>
            </a:r>
            <a:r>
              <a:rPr lang="en-GB" sz="4000" b="1" dirty="0" err="1"/>
              <a:t>gada</a:t>
            </a:r>
            <a:r>
              <a:rPr lang="en-GB" sz="4000" b="1" dirty="0"/>
              <a:t> 20 </a:t>
            </a:r>
            <a:r>
              <a:rPr lang="en-GB" sz="4000" b="1" dirty="0" err="1"/>
              <a:t>decembris</a:t>
            </a:r>
            <a:r>
              <a:rPr lang="en-GB" sz="4000" b="1" dirty="0"/>
              <a:t>)</a:t>
            </a:r>
            <a:r>
              <a:rPr lang="en-GB" dirty="0"/>
              <a:t/>
            </a:r>
            <a:br>
              <a:rPr lang="en-GB" dirty="0"/>
            </a:br>
            <a:endParaRPr lang="lv-LV" b="1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altLang="lv-LV" b="1" dirty="0" smtClean="0"/>
              <a:t>Valstu pienākumi</a:t>
            </a:r>
          </a:p>
          <a:p>
            <a:r>
              <a:rPr lang="lv-LV" altLang="lv-LV" dirty="0" smtClean="0"/>
              <a:t>Līdz </a:t>
            </a:r>
            <a:r>
              <a:rPr lang="lv-LV" altLang="lv-LV" b="1" dirty="0" smtClean="0"/>
              <a:t>2018</a:t>
            </a:r>
            <a:r>
              <a:rPr lang="lv-LV" altLang="lv-LV" dirty="0" smtClean="0"/>
              <a:t>. gadam </a:t>
            </a:r>
            <a:r>
              <a:rPr lang="lv-LV" altLang="lv-LV" b="1" dirty="0" smtClean="0"/>
              <a:t> atbilstīgi valstu apstākļiem un īpatnībām </a:t>
            </a:r>
            <a:r>
              <a:rPr lang="lv-LV" altLang="lv-LV" dirty="0" smtClean="0"/>
              <a:t>ieviest pasākumus NIM atzīšanai</a:t>
            </a:r>
          </a:p>
          <a:p>
            <a:r>
              <a:rPr lang="lv-LV" altLang="lv-LV" dirty="0" smtClean="0"/>
              <a:t>Panākt NFIM iegūto zināšanu, prasmju, kompetenču atzīšanu (arī izmantojot </a:t>
            </a:r>
            <a:r>
              <a:rPr lang="lv-LV" altLang="lv-LV" b="1" dirty="0" smtClean="0"/>
              <a:t>atvērtos izglītības resursus</a:t>
            </a:r>
            <a:r>
              <a:rPr lang="lv-LV" altLang="lv-LV" dirty="0" smtClean="0"/>
              <a:t>) </a:t>
            </a:r>
          </a:p>
          <a:p>
            <a:r>
              <a:rPr lang="lv-LV" altLang="lv-LV" dirty="0" smtClean="0"/>
              <a:t>Pamatojoties uz zināšanu, prasmju, kompetenču atzīšanu iegūt pilnu vai daļēju kvalifikāciju (</a:t>
            </a:r>
            <a:r>
              <a:rPr lang="lv-LV" altLang="lv-LV" b="1" dirty="0" smtClean="0"/>
              <a:t>neskarot direktīvu 2005/36/EK</a:t>
            </a:r>
            <a:r>
              <a:rPr lang="lv-LV" altLang="lv-LV" dirty="0" smtClean="0"/>
              <a:t>)</a:t>
            </a:r>
          </a:p>
          <a:p>
            <a:r>
              <a:rPr lang="lv-LV" altLang="lv-LV" dirty="0" smtClean="0"/>
              <a:t>Valstis </a:t>
            </a:r>
            <a:r>
              <a:rPr lang="lv-LV" altLang="lv-LV" b="1" dirty="0" smtClean="0"/>
              <a:t>var piešķirt prioritāti konkrētām jomām vai sektoriem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79" y="5511560"/>
            <a:ext cx="2407047" cy="9980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672" y="5384569"/>
            <a:ext cx="2438550" cy="1366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84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Eiropas standarti un vadlīnijas (ESG)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2197"/>
            <a:ext cx="10515600" cy="44045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Fair recognition of higher education qualifications, periods of study and prior learning, including the </a:t>
            </a:r>
            <a:r>
              <a:rPr lang="en-US" dirty="0" smtClean="0"/>
              <a:t>recognition </a:t>
            </a:r>
            <a:r>
              <a:rPr lang="en-US" dirty="0"/>
              <a:t>of non-formal and informal learning, are essential components for ensuring the students’ </a:t>
            </a:r>
            <a:r>
              <a:rPr lang="en-US" dirty="0" smtClean="0"/>
              <a:t>progress </a:t>
            </a:r>
            <a:r>
              <a:rPr lang="en-US" dirty="0"/>
              <a:t>in their studies, while promoting mobility. </a:t>
            </a:r>
            <a:endParaRPr lang="lv-LV" dirty="0" smtClean="0"/>
          </a:p>
          <a:p>
            <a:pPr marL="0" indent="0">
              <a:buNone/>
            </a:pPr>
            <a:r>
              <a:rPr lang="en-US" dirty="0" smtClean="0"/>
              <a:t>Appropriate </a:t>
            </a:r>
            <a:r>
              <a:rPr lang="en-US" dirty="0"/>
              <a:t>recognition procedures rely </a:t>
            </a:r>
            <a:r>
              <a:rPr lang="en-US" dirty="0" smtClean="0"/>
              <a:t>on</a:t>
            </a:r>
            <a:r>
              <a:rPr lang="lv-LV" dirty="0" smtClean="0"/>
              <a:t>:</a:t>
            </a:r>
            <a:endParaRPr lang="en-US" dirty="0"/>
          </a:p>
          <a:p>
            <a:r>
              <a:rPr lang="en-US" dirty="0"/>
              <a:t>institutional practice for recognition being in line with the principles of the Lisbon Recognition </a:t>
            </a:r>
          </a:p>
          <a:p>
            <a:r>
              <a:rPr lang="en-US" dirty="0"/>
              <a:t>Convention; </a:t>
            </a:r>
          </a:p>
          <a:p>
            <a:r>
              <a:rPr lang="en-US" dirty="0"/>
              <a:t>cooperation with other institutions, quality assurance agencies and the national ENIC/NARIC </a:t>
            </a:r>
          </a:p>
          <a:p>
            <a:r>
              <a:rPr lang="en-US" dirty="0" err="1"/>
              <a:t>centre</a:t>
            </a:r>
            <a:r>
              <a:rPr lang="en-US" dirty="0"/>
              <a:t> with a view to ensuring coherent recognition across the country</a:t>
            </a:r>
          </a:p>
          <a:p>
            <a:endParaRPr lang="lv-LV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66" y="5929420"/>
            <a:ext cx="1806543" cy="7490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1481" y="5579765"/>
            <a:ext cx="2165594" cy="121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4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Vispārīgie secinājumi: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497"/>
            <a:ext cx="10515600" cy="4757466"/>
          </a:xfrm>
        </p:spPr>
        <p:txBody>
          <a:bodyPr/>
          <a:lstStyle/>
          <a:p>
            <a:r>
              <a:rPr lang="lv-LV" dirty="0" smtClean="0"/>
              <a:t>Nacionālās atzīšanas stratēģijas ir attīstījušās kopš 2010.g.</a:t>
            </a:r>
          </a:p>
          <a:p>
            <a:r>
              <a:rPr lang="lv-LV" dirty="0" smtClean="0"/>
              <a:t>Nepieciešama praktiskā atzīšanas procedūru attīstība</a:t>
            </a:r>
          </a:p>
          <a:p>
            <a:r>
              <a:rPr lang="lv-LV" dirty="0" smtClean="0"/>
              <a:t>Atbildība par atzīšanas procesu ir skaidri noteikta</a:t>
            </a:r>
          </a:p>
          <a:p>
            <a:r>
              <a:rPr lang="lv-LV" dirty="0" smtClean="0"/>
              <a:t>Ieinteresēto pušu iesaiste ir palielinājusies</a:t>
            </a:r>
          </a:p>
          <a:p>
            <a:r>
              <a:rPr lang="lv-LV" dirty="0" smtClean="0"/>
              <a:t>Jāveicina plašāks dialogs starp formālo, neformālo un ikdienas izglītību, īpaši attiecībā uz novērtēšanas metodēm</a:t>
            </a:r>
          </a:p>
          <a:p>
            <a:r>
              <a:rPr lang="lv-LV" dirty="0" smtClean="0"/>
              <a:t>Atzīšanas metodes izglītības sistēmā un darba tirgus ietvaros </a:t>
            </a:r>
            <a:r>
              <a:rPr lang="lv-LV" dirty="0" smtClean="0"/>
              <a:t>atšķiras</a:t>
            </a:r>
          </a:p>
          <a:p>
            <a:pPr marL="0" indent="0" algn="r">
              <a:buNone/>
            </a:pPr>
            <a:endParaRPr lang="lv-LV" sz="900" dirty="0"/>
          </a:p>
          <a:p>
            <a:pPr marL="0" indent="0" algn="r">
              <a:buNone/>
            </a:pPr>
            <a:r>
              <a:rPr lang="lv-LV" sz="1800" dirty="0" smtClean="0"/>
              <a:t>Avots:</a:t>
            </a:r>
            <a:r>
              <a:rPr lang="lv-LV" sz="1800" i="1" dirty="0" smtClean="0"/>
              <a:t> </a:t>
            </a:r>
            <a:r>
              <a:rPr lang="en-GB" sz="1800" i="1" dirty="0" err="1" smtClean="0"/>
              <a:t>Eiropas</a:t>
            </a:r>
            <a:r>
              <a:rPr lang="en-GB" sz="1800" i="1" dirty="0" smtClean="0"/>
              <a:t> </a:t>
            </a:r>
            <a:r>
              <a:rPr lang="en-GB" sz="1800" i="1" dirty="0" err="1"/>
              <a:t>pārskats</a:t>
            </a:r>
            <a:r>
              <a:rPr lang="en-GB" sz="1800" i="1" dirty="0"/>
              <a:t> par </a:t>
            </a:r>
            <a:r>
              <a:rPr lang="en-GB" sz="1800" i="1" dirty="0" err="1"/>
              <a:t>neformālās</a:t>
            </a:r>
            <a:r>
              <a:rPr lang="en-GB" sz="1800" i="1" dirty="0"/>
              <a:t> un </a:t>
            </a:r>
            <a:r>
              <a:rPr lang="en-GB" sz="1800" i="1" dirty="0" err="1"/>
              <a:t>ikdienas</a:t>
            </a:r>
            <a:r>
              <a:rPr lang="en-GB" sz="1800" i="1" dirty="0"/>
              <a:t> </a:t>
            </a:r>
            <a:r>
              <a:rPr lang="en-GB" sz="1800" i="1" dirty="0" err="1"/>
              <a:t>mācīšanās</a:t>
            </a:r>
            <a:r>
              <a:rPr lang="en-GB" sz="1800" i="1" dirty="0"/>
              <a:t> </a:t>
            </a:r>
            <a:r>
              <a:rPr lang="en-GB" sz="1800" i="1" dirty="0" err="1" smtClean="0"/>
              <a:t>atzīšanu</a:t>
            </a:r>
            <a:endParaRPr lang="en-GB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79" y="5511560"/>
            <a:ext cx="2407047" cy="9980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672" y="5384569"/>
            <a:ext cx="2438550" cy="1366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98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Nacionālās (reģionālās) stratēģijas esamība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74" y="2483892"/>
            <a:ext cx="10469052" cy="371528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79" y="5511560"/>
            <a:ext cx="2407047" cy="9980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672" y="5384569"/>
            <a:ext cx="2438550" cy="1366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83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Normatīvā</a:t>
            </a:r>
            <a:r>
              <a:rPr lang="en-GB" dirty="0" smtClean="0"/>
              <a:t> </a:t>
            </a:r>
            <a:r>
              <a:rPr lang="en-GB" dirty="0" err="1" smtClean="0"/>
              <a:t>ietvara</a:t>
            </a:r>
            <a:r>
              <a:rPr lang="en-GB" dirty="0" smtClean="0"/>
              <a:t> </a:t>
            </a:r>
            <a:r>
              <a:rPr lang="en-GB" dirty="0" err="1" smtClean="0"/>
              <a:t>esamība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883" y="2115403"/>
            <a:ext cx="9764234" cy="347064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79" y="5586045"/>
            <a:ext cx="2407047" cy="9980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672" y="5384569"/>
            <a:ext cx="2438550" cy="1366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67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Sabiedrības</a:t>
            </a:r>
            <a:r>
              <a:rPr lang="en-GB" dirty="0" smtClean="0"/>
              <a:t> </a:t>
            </a:r>
            <a:r>
              <a:rPr lang="en-GB" dirty="0" err="1" smtClean="0"/>
              <a:t>informētība</a:t>
            </a:r>
            <a:r>
              <a:rPr lang="en-GB" dirty="0" smtClean="0"/>
              <a:t> par </a:t>
            </a:r>
            <a:r>
              <a:rPr lang="en-GB" dirty="0" err="1" smtClean="0"/>
              <a:t>iespēju</a:t>
            </a:r>
            <a:r>
              <a:rPr lang="en-GB" dirty="0" smtClean="0"/>
              <a:t> </a:t>
            </a:r>
            <a:r>
              <a:rPr lang="en-GB" dirty="0" err="1" smtClean="0"/>
              <a:t>atzīt</a:t>
            </a:r>
            <a:r>
              <a:rPr lang="en-GB" dirty="0" smtClean="0"/>
              <a:t> </a:t>
            </a:r>
            <a:r>
              <a:rPr lang="en-GB" dirty="0" err="1" smtClean="0"/>
              <a:t>iepriekšējā</a:t>
            </a:r>
            <a:r>
              <a:rPr lang="en-GB" dirty="0" smtClean="0"/>
              <a:t> </a:t>
            </a:r>
            <a:r>
              <a:rPr lang="en-GB" dirty="0" err="1" smtClean="0"/>
              <a:t>izglītībā</a:t>
            </a:r>
            <a:r>
              <a:rPr lang="en-GB" dirty="0" smtClean="0"/>
              <a:t> </a:t>
            </a:r>
            <a:r>
              <a:rPr lang="en-GB" dirty="0" err="1" smtClean="0"/>
              <a:t>vai</a:t>
            </a:r>
            <a:r>
              <a:rPr lang="en-GB" dirty="0" smtClean="0"/>
              <a:t> </a:t>
            </a:r>
            <a:r>
              <a:rPr lang="en-GB" dirty="0" err="1" smtClean="0"/>
              <a:t>profesionālajā</a:t>
            </a:r>
            <a:r>
              <a:rPr lang="en-GB" dirty="0" smtClean="0"/>
              <a:t> </a:t>
            </a:r>
            <a:r>
              <a:rPr lang="en-GB" dirty="0" err="1" smtClean="0"/>
              <a:t>pieredzē</a:t>
            </a:r>
            <a:r>
              <a:rPr lang="en-GB" dirty="0" smtClean="0"/>
              <a:t> </a:t>
            </a:r>
            <a:r>
              <a:rPr lang="en-GB" dirty="0" err="1" smtClean="0"/>
              <a:t>iegūtu</a:t>
            </a:r>
            <a:r>
              <a:rPr lang="en-GB" dirty="0" smtClean="0"/>
              <a:t> </a:t>
            </a:r>
            <a:r>
              <a:rPr lang="en-GB" dirty="0" err="1" smtClean="0"/>
              <a:t>izglītību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614" y="2578512"/>
            <a:ext cx="9644772" cy="266330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79" y="5511560"/>
            <a:ext cx="2407047" cy="9980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1672" y="5384569"/>
            <a:ext cx="2438550" cy="1366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42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4324</TotalTime>
  <Words>547</Words>
  <Application>Microsoft Office PowerPoint</Application>
  <PresentationFormat>Widescreen</PresentationFormat>
  <Paragraphs>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Iepriekšējās izglītības atzīšana (RPL) Iepriekšējā izglītībā vai profesionālajā pieredzē sasniegtu studiju rezultātu atzīšana 2012.gada 10.janvāra Ministru kabineta noteikumi Nr.36 </vt:lpstr>
      <vt:lpstr>AIC aktivitātes:</vt:lpstr>
      <vt:lpstr>PowerPoint Presentation</vt:lpstr>
      <vt:lpstr>Eiropas Savienības padomes ieteikums par neformālās un ikdienas mācīšanās atzīšanu (2012. gada 20 decembris) </vt:lpstr>
      <vt:lpstr>Eiropas standarti un vadlīnijas (ESG)</vt:lpstr>
      <vt:lpstr>Vispārīgie secinājumi:</vt:lpstr>
      <vt:lpstr>Nacionālās (reģionālās) stratēģijas esamība</vt:lpstr>
      <vt:lpstr>Normatīvā ietvara esamība</vt:lpstr>
      <vt:lpstr>Sabiedrības informētība par iespēju atzīt iepriekšējā izglītībā vai profesionālajā pieredzē iegūtu izglītību</vt:lpstr>
      <vt:lpstr>Pieteikumu skaita tendence iepriekšējās izglītības/pieredzes atzīšanai formālo kvalifikāciju ietvaros</vt:lpstr>
      <vt:lpstr>Secinājumu vietā - izaicinājumi: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Iepriekšējās izglītības atzīšana (RPL)</dc:title>
  <dc:creator>Admin Aic</dc:creator>
  <cp:lastModifiedBy>Admin Aic</cp:lastModifiedBy>
  <cp:revision>16</cp:revision>
  <dcterms:created xsi:type="dcterms:W3CDTF">2015-11-29T22:48:01Z</dcterms:created>
  <dcterms:modified xsi:type="dcterms:W3CDTF">2015-12-04T08:50:30Z</dcterms:modified>
</cp:coreProperties>
</file>